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2"/>
  </p:sldMasterIdLst>
  <p:sldIdLst>
    <p:sldId id="256" r:id="rId3"/>
    <p:sldId id="309" r:id="rId4"/>
    <p:sldId id="283" r:id="rId5"/>
    <p:sldId id="257" r:id="rId6"/>
    <p:sldId id="258" r:id="rId7"/>
    <p:sldId id="261" r:id="rId8"/>
    <p:sldId id="262" r:id="rId9"/>
    <p:sldId id="263" r:id="rId10"/>
    <p:sldId id="264" r:id="rId11"/>
    <p:sldId id="265" r:id="rId12"/>
    <p:sldId id="266" r:id="rId13"/>
    <p:sldId id="267" r:id="rId14"/>
    <p:sldId id="268" r:id="rId15"/>
    <p:sldId id="270" r:id="rId16"/>
    <p:sldId id="271" r:id="rId17"/>
    <p:sldId id="269" r:id="rId18"/>
    <p:sldId id="272" r:id="rId19"/>
    <p:sldId id="273" r:id="rId20"/>
    <p:sldId id="274" r:id="rId21"/>
    <p:sldId id="275" r:id="rId22"/>
    <p:sldId id="276" r:id="rId23"/>
    <p:sldId id="277" r:id="rId24"/>
    <p:sldId id="278" r:id="rId25"/>
    <p:sldId id="279" r:id="rId26"/>
    <p:sldId id="281" r:id="rId27"/>
    <p:sldId id="282" r:id="rId28"/>
    <p:sldId id="289" r:id="rId29"/>
    <p:sldId id="290" r:id="rId30"/>
    <p:sldId id="291" r:id="rId31"/>
    <p:sldId id="308" r:id="rId32"/>
    <p:sldId id="292" r:id="rId33"/>
    <p:sldId id="293" r:id="rId34"/>
    <p:sldId id="294" r:id="rId35"/>
    <p:sldId id="295" r:id="rId36"/>
    <p:sldId id="296" r:id="rId37"/>
    <p:sldId id="298" r:id="rId38"/>
    <p:sldId id="297" r:id="rId39"/>
    <p:sldId id="299" r:id="rId40"/>
    <p:sldId id="300" r:id="rId41"/>
    <p:sldId id="301" r:id="rId42"/>
    <p:sldId id="302" r:id="rId43"/>
    <p:sldId id="303" r:id="rId44"/>
    <p:sldId id="304" r:id="rId45"/>
    <p:sldId id="305" r:id="rId46"/>
    <p:sldId id="306" r:id="rId47"/>
    <p:sldId id="288" r:id="rId48"/>
    <p:sldId id="310" r:id="rId49"/>
    <p:sldId id="30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4660"/>
  </p:normalViewPr>
  <p:slideViewPr>
    <p:cSldViewPr snapToGrid="0">
      <p:cViewPr varScale="1">
        <p:scale>
          <a:sx n="93" d="100"/>
          <a:sy n="93" d="100"/>
        </p:scale>
        <p:origin x="5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AE41CF-C5C9-4A00-BA26-5947E204A16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8DD9BDA-8E8B-4B61-8B47-35760ABB8905}">
      <dgm:prSet phldrT="[Text]"/>
      <dgm:spPr/>
      <dgm:t>
        <a:bodyPr/>
        <a:lstStyle/>
        <a:p>
          <a:r>
            <a:rPr lang="en-US" dirty="0" smtClean="0"/>
            <a:t>Arduino IDE</a:t>
          </a:r>
          <a:endParaRPr lang="en-US" dirty="0"/>
        </a:p>
      </dgm:t>
    </dgm:pt>
    <dgm:pt modelId="{F8F3355F-3D71-4F0B-A80A-07203B34E8B7}" type="parTrans" cxnId="{AD94ECE8-1575-4947-892D-1EB5B82BE784}">
      <dgm:prSet/>
      <dgm:spPr/>
      <dgm:t>
        <a:bodyPr/>
        <a:lstStyle/>
        <a:p>
          <a:endParaRPr lang="en-US"/>
        </a:p>
      </dgm:t>
    </dgm:pt>
    <dgm:pt modelId="{CDBB178A-C5B0-4637-9325-00158F947600}" type="sibTrans" cxnId="{AD94ECE8-1575-4947-892D-1EB5B82BE784}">
      <dgm:prSet/>
      <dgm:spPr/>
      <dgm:t>
        <a:bodyPr/>
        <a:lstStyle/>
        <a:p>
          <a:endParaRPr lang="en-US"/>
        </a:p>
      </dgm:t>
    </dgm:pt>
    <dgm:pt modelId="{A8D03C7C-A9C3-4334-9B29-CF91B54EDC62}" type="pres">
      <dgm:prSet presAssocID="{F4AE41CF-C5C9-4A00-BA26-5947E204A169}" presName="Name0" presStyleCnt="0">
        <dgm:presLayoutVars>
          <dgm:chMax val="7"/>
          <dgm:chPref val="7"/>
          <dgm:dir val="rev"/>
        </dgm:presLayoutVars>
      </dgm:prSet>
      <dgm:spPr/>
      <dgm:t>
        <a:bodyPr/>
        <a:lstStyle/>
        <a:p>
          <a:endParaRPr lang="en-US"/>
        </a:p>
      </dgm:t>
    </dgm:pt>
    <dgm:pt modelId="{AEF45853-3FBC-4563-92AD-44D2AFBFC092}" type="pres">
      <dgm:prSet presAssocID="{F4AE41CF-C5C9-4A00-BA26-5947E204A169}" presName="Name1" presStyleCnt="0"/>
      <dgm:spPr/>
    </dgm:pt>
    <dgm:pt modelId="{3ECF57C9-1858-46D5-B18C-6454EA5E5D3A}" type="pres">
      <dgm:prSet presAssocID="{F4AE41CF-C5C9-4A00-BA26-5947E204A169}" presName="cycle" presStyleCnt="0"/>
      <dgm:spPr/>
    </dgm:pt>
    <dgm:pt modelId="{3129CB8A-D050-4D8B-87C6-5A254C9E116E}" type="pres">
      <dgm:prSet presAssocID="{F4AE41CF-C5C9-4A00-BA26-5947E204A169}" presName="srcNode" presStyleLbl="node1" presStyleIdx="0" presStyleCnt="1"/>
      <dgm:spPr/>
    </dgm:pt>
    <dgm:pt modelId="{57E68EE9-F183-4A35-A6BD-47CB7012AA3A}" type="pres">
      <dgm:prSet presAssocID="{F4AE41CF-C5C9-4A00-BA26-5947E204A169}" presName="conn" presStyleLbl="parChTrans1D2" presStyleIdx="0" presStyleCnt="1"/>
      <dgm:spPr/>
      <dgm:t>
        <a:bodyPr/>
        <a:lstStyle/>
        <a:p>
          <a:endParaRPr lang="en-US"/>
        </a:p>
      </dgm:t>
    </dgm:pt>
    <dgm:pt modelId="{1037F64B-20D8-468D-BCC3-AF36937FA909}" type="pres">
      <dgm:prSet presAssocID="{F4AE41CF-C5C9-4A00-BA26-5947E204A169}" presName="extraNode" presStyleLbl="node1" presStyleIdx="0" presStyleCnt="1"/>
      <dgm:spPr/>
    </dgm:pt>
    <dgm:pt modelId="{865C94B6-E252-43DB-B932-8D492F6C392A}" type="pres">
      <dgm:prSet presAssocID="{F4AE41CF-C5C9-4A00-BA26-5947E204A169}" presName="dstNode" presStyleLbl="node1" presStyleIdx="0" presStyleCnt="1"/>
      <dgm:spPr/>
    </dgm:pt>
    <dgm:pt modelId="{3FD57711-372A-4EE2-B797-8C4F1D38617F}" type="pres">
      <dgm:prSet presAssocID="{78DD9BDA-8E8B-4B61-8B47-35760ABB8905}" presName="text_1" presStyleLbl="node1" presStyleIdx="0" presStyleCnt="1" custScaleX="167725" custLinFactNeighborX="-21387" custLinFactNeighborY="1328">
        <dgm:presLayoutVars>
          <dgm:bulletEnabled val="1"/>
        </dgm:presLayoutVars>
      </dgm:prSet>
      <dgm:spPr/>
      <dgm:t>
        <a:bodyPr/>
        <a:lstStyle/>
        <a:p>
          <a:endParaRPr lang="en-US"/>
        </a:p>
      </dgm:t>
    </dgm:pt>
    <dgm:pt modelId="{4ED5C90D-9109-4F13-A27D-2EE44847312B}" type="pres">
      <dgm:prSet presAssocID="{78DD9BDA-8E8B-4B61-8B47-35760ABB8905}" presName="accent_1" presStyleCnt="0"/>
      <dgm:spPr/>
    </dgm:pt>
    <dgm:pt modelId="{5BF94FCF-B5D8-42E9-AE23-4133EC1A581D}" type="pres">
      <dgm:prSet presAssocID="{78DD9BDA-8E8B-4B61-8B47-35760ABB8905}" presName="accentRepeatNode" presStyleLbl="solidFgAcc1" presStyleIdx="0" presStyleCnt="1"/>
      <dgm:spPr/>
      <dgm:t>
        <a:bodyPr/>
        <a:lstStyle/>
        <a:p>
          <a:endParaRPr lang="en-US"/>
        </a:p>
      </dgm:t>
    </dgm:pt>
  </dgm:ptLst>
  <dgm:cxnLst>
    <dgm:cxn modelId="{38DB4E22-B0DC-4A33-B3F6-307079A41843}" type="presOf" srcId="{CDBB178A-C5B0-4637-9325-00158F947600}" destId="{57E68EE9-F183-4A35-A6BD-47CB7012AA3A}" srcOrd="0" destOrd="0" presId="urn:microsoft.com/office/officeart/2008/layout/VerticalCurvedList"/>
    <dgm:cxn modelId="{AD94ECE8-1575-4947-892D-1EB5B82BE784}" srcId="{F4AE41CF-C5C9-4A00-BA26-5947E204A169}" destId="{78DD9BDA-8E8B-4B61-8B47-35760ABB8905}" srcOrd="0" destOrd="0" parTransId="{F8F3355F-3D71-4F0B-A80A-07203B34E8B7}" sibTransId="{CDBB178A-C5B0-4637-9325-00158F947600}"/>
    <dgm:cxn modelId="{F776D6F5-B85B-4356-A092-C84706639200}" type="presOf" srcId="{F4AE41CF-C5C9-4A00-BA26-5947E204A169}" destId="{A8D03C7C-A9C3-4334-9B29-CF91B54EDC62}" srcOrd="0" destOrd="0" presId="urn:microsoft.com/office/officeart/2008/layout/VerticalCurvedList"/>
    <dgm:cxn modelId="{AE594DD2-6FDE-4B8A-A885-BBEF491D9082}" type="presOf" srcId="{78DD9BDA-8E8B-4B61-8B47-35760ABB8905}" destId="{3FD57711-372A-4EE2-B797-8C4F1D38617F}" srcOrd="0" destOrd="0" presId="urn:microsoft.com/office/officeart/2008/layout/VerticalCurvedList"/>
    <dgm:cxn modelId="{51C627A8-6549-453C-A3C6-EB7875381B17}" type="presParOf" srcId="{A8D03C7C-A9C3-4334-9B29-CF91B54EDC62}" destId="{AEF45853-3FBC-4563-92AD-44D2AFBFC092}" srcOrd="0" destOrd="0" presId="urn:microsoft.com/office/officeart/2008/layout/VerticalCurvedList"/>
    <dgm:cxn modelId="{1BE84129-3EED-4186-B9B0-E269E295454D}" type="presParOf" srcId="{AEF45853-3FBC-4563-92AD-44D2AFBFC092}" destId="{3ECF57C9-1858-46D5-B18C-6454EA5E5D3A}" srcOrd="0" destOrd="0" presId="urn:microsoft.com/office/officeart/2008/layout/VerticalCurvedList"/>
    <dgm:cxn modelId="{1BC8799E-D992-4CCF-84D2-BED273D858A5}" type="presParOf" srcId="{3ECF57C9-1858-46D5-B18C-6454EA5E5D3A}" destId="{3129CB8A-D050-4D8B-87C6-5A254C9E116E}" srcOrd="0" destOrd="0" presId="urn:microsoft.com/office/officeart/2008/layout/VerticalCurvedList"/>
    <dgm:cxn modelId="{33D30A9E-C5DB-4A1D-9C54-32C8A12F0BDD}" type="presParOf" srcId="{3ECF57C9-1858-46D5-B18C-6454EA5E5D3A}" destId="{57E68EE9-F183-4A35-A6BD-47CB7012AA3A}" srcOrd="1" destOrd="0" presId="urn:microsoft.com/office/officeart/2008/layout/VerticalCurvedList"/>
    <dgm:cxn modelId="{23F77754-4571-44C1-9C66-04BB141F3A9C}" type="presParOf" srcId="{3ECF57C9-1858-46D5-B18C-6454EA5E5D3A}" destId="{1037F64B-20D8-468D-BCC3-AF36937FA909}" srcOrd="2" destOrd="0" presId="urn:microsoft.com/office/officeart/2008/layout/VerticalCurvedList"/>
    <dgm:cxn modelId="{42E6CDAA-D1BB-4B04-A46C-EE79C17CD7A8}" type="presParOf" srcId="{3ECF57C9-1858-46D5-B18C-6454EA5E5D3A}" destId="{865C94B6-E252-43DB-B932-8D492F6C392A}" srcOrd="3" destOrd="0" presId="urn:microsoft.com/office/officeart/2008/layout/VerticalCurvedList"/>
    <dgm:cxn modelId="{92299D08-6FC1-4358-A664-E3A25E4760CE}" type="presParOf" srcId="{AEF45853-3FBC-4563-92AD-44D2AFBFC092}" destId="{3FD57711-372A-4EE2-B797-8C4F1D38617F}" srcOrd="1" destOrd="0" presId="urn:microsoft.com/office/officeart/2008/layout/VerticalCurvedList"/>
    <dgm:cxn modelId="{8218C4C6-84BE-487C-8FC9-A9811ED69BA4}" type="presParOf" srcId="{AEF45853-3FBC-4563-92AD-44D2AFBFC092}" destId="{4ED5C90D-9109-4F13-A27D-2EE44847312B}" srcOrd="2" destOrd="0" presId="urn:microsoft.com/office/officeart/2008/layout/VerticalCurvedList"/>
    <dgm:cxn modelId="{A7F1E4C0-B02A-4153-A9CA-C15E410C86F9}" type="presParOf" srcId="{4ED5C90D-9109-4F13-A27D-2EE44847312B}" destId="{5BF94FCF-B5D8-42E9-AE23-4133EC1A58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68EE9-F183-4A35-A6BD-47CB7012AA3A}">
      <dsp:nvSpPr>
        <dsp:cNvPr id="0" name=""/>
        <dsp:cNvSpPr/>
      </dsp:nvSpPr>
      <dsp:spPr>
        <a:xfrm>
          <a:off x="2785687" y="-613536"/>
          <a:ext cx="4762753" cy="4762753"/>
        </a:xfrm>
        <a:prstGeom prst="blockArc">
          <a:avLst>
            <a:gd name="adj1" fmla="val 8985574"/>
            <a:gd name="adj2" fmla="val 12614426"/>
            <a:gd name="adj3" fmla="val 454"/>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57711-372A-4EE2-B797-8C4F1D38617F}">
      <dsp:nvSpPr>
        <dsp:cNvPr id="0" name=""/>
        <dsp:cNvSpPr/>
      </dsp:nvSpPr>
      <dsp:spPr>
        <a:xfrm>
          <a:off x="45725" y="1269781"/>
          <a:ext cx="2836823" cy="1023296"/>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1403223" bIns="71120" numCol="1" spcCol="1270" anchor="ctr" anchorCtr="0">
          <a:noAutofit/>
        </a:bodyPr>
        <a:lstStyle/>
        <a:p>
          <a:pPr lvl="0" algn="r" defTabSz="1244600">
            <a:lnSpc>
              <a:spcPct val="90000"/>
            </a:lnSpc>
            <a:spcBef>
              <a:spcPct val="0"/>
            </a:spcBef>
            <a:spcAft>
              <a:spcPct val="35000"/>
            </a:spcAft>
          </a:pPr>
          <a:r>
            <a:rPr lang="en-US" sz="2800" kern="1200" dirty="0" smtClean="0"/>
            <a:t>Arduino IDE</a:t>
          </a:r>
          <a:endParaRPr lang="en-US" sz="2800" kern="1200" dirty="0"/>
        </a:p>
      </dsp:txBody>
      <dsp:txXfrm>
        <a:off x="45725" y="1269781"/>
        <a:ext cx="2836823" cy="1023296"/>
      </dsp:txXfrm>
    </dsp:sp>
    <dsp:sp modelId="{5BF94FCF-B5D8-42E9-AE23-4133EC1A581D}">
      <dsp:nvSpPr>
        <dsp:cNvPr id="0" name=""/>
        <dsp:cNvSpPr/>
      </dsp:nvSpPr>
      <dsp:spPr>
        <a:xfrm>
          <a:off x="2031983" y="1128279"/>
          <a:ext cx="1279120" cy="1279120"/>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7194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670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0747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186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53816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75873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3167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4986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1740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59669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571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872939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emf"/><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arduino.esp8266.com/stable/package_esp8266com_index.json"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raw.githubusercontent.com/espressif/arduino-esp32/gh-pages/package_esp32_index.js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4.jpeg"/><Relationship Id="rId1" Type="http://schemas.openxmlformats.org/officeDocument/2006/relationships/slideLayout" Target="../slideLayouts/slideLayout17.xml"/><Relationship Id="rId6" Type="http://schemas.openxmlformats.org/officeDocument/2006/relationships/image" Target="../media/image1.jp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emf"/><Relationship Id="rId4" Type="http://schemas.openxmlformats.org/officeDocument/2006/relationships/image" Target="../media/image5.pn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joydipdutta001/ArduinoStepBySte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png"/><Relationship Id="rId7"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4.png"/><Relationship Id="rId10" Type="http://schemas.openxmlformats.org/officeDocument/2006/relationships/image" Target="../media/image10.jpg"/><Relationship Id="rId4" Type="http://schemas.openxmlformats.org/officeDocument/2006/relationships/image" Target="../media/image5.png"/><Relationship Id="rId9"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t;strong&gt;MQ&lt;/strong&gt;-135 - jpralves.n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597914">
            <a:off x="8359061" y="1322337"/>
            <a:ext cx="1141088" cy="1062722"/>
          </a:xfrm>
          <a:prstGeom prst="rect">
            <a:avLst/>
          </a:prstGeom>
        </p:spPr>
      </p:pic>
      <p:sp>
        <p:nvSpPr>
          <p:cNvPr id="2" name="Title 1"/>
          <p:cNvSpPr>
            <a:spLocks noGrp="1"/>
          </p:cNvSpPr>
          <p:nvPr>
            <p:ph type="ctrTitle"/>
          </p:nvPr>
        </p:nvSpPr>
        <p:spPr>
          <a:xfrm>
            <a:off x="2456608" y="1470446"/>
            <a:ext cx="7537621" cy="2262781"/>
          </a:xfrm>
        </p:spPr>
        <p:txBody>
          <a:bodyPr>
            <a:normAutofit/>
          </a:bodyPr>
          <a:lstStyle/>
          <a:p>
            <a:r>
              <a:rPr lang="en-US" sz="4000" dirty="0" smtClean="0"/>
              <a:t>Arduino Step by Step Getting </a:t>
            </a:r>
            <a:r>
              <a:rPr lang="en-US" sz="4000" dirty="0" smtClean="0"/>
              <a:t>Serious</a:t>
            </a:r>
            <a:endParaRPr lang="en-US" sz="4000" dirty="0"/>
          </a:p>
        </p:txBody>
      </p:sp>
      <p:sp>
        <p:nvSpPr>
          <p:cNvPr id="3" name="Subtitle 2"/>
          <p:cNvSpPr>
            <a:spLocks noGrp="1"/>
          </p:cNvSpPr>
          <p:nvPr>
            <p:ph type="subTitle" idx="1"/>
          </p:nvPr>
        </p:nvSpPr>
        <p:spPr>
          <a:xfrm>
            <a:off x="2748688" y="3828226"/>
            <a:ext cx="5807675" cy="1330948"/>
          </a:xfrm>
        </p:spPr>
        <p:txBody>
          <a:bodyPr>
            <a:noAutofit/>
          </a:bodyPr>
          <a:lstStyle/>
          <a:p>
            <a:pPr marL="285750" indent="-285750">
              <a:buFontTx/>
              <a:buChar char="-"/>
            </a:pPr>
            <a:r>
              <a:rPr lang="en-US" sz="1400" dirty="0" smtClean="0">
                <a:solidFill>
                  <a:schemeClr val="tx1"/>
                </a:solidFill>
              </a:rPr>
              <a:t>Name:  JOYDIP DUTTA</a:t>
            </a:r>
          </a:p>
          <a:p>
            <a:pPr marL="285750" indent="-285750">
              <a:buFontTx/>
              <a:buChar char="-"/>
            </a:pPr>
            <a:r>
              <a:rPr lang="en-US" sz="1400" dirty="0" smtClean="0">
                <a:solidFill>
                  <a:schemeClr val="tx1"/>
                </a:solidFill>
              </a:rPr>
              <a:t>Branch: Electronics And Communication Engineering</a:t>
            </a:r>
          </a:p>
          <a:p>
            <a:pPr marL="285750" indent="-285750">
              <a:buFontTx/>
              <a:buChar char="-"/>
            </a:pPr>
            <a:r>
              <a:rPr lang="en-US" sz="1400" dirty="0" smtClean="0">
                <a:solidFill>
                  <a:schemeClr val="tx1"/>
                </a:solidFill>
              </a:rPr>
              <a:t>Semester: VII</a:t>
            </a:r>
          </a:p>
          <a:p>
            <a:pPr marL="285750" indent="-285750">
              <a:buFontTx/>
              <a:buChar char="-"/>
            </a:pPr>
            <a:r>
              <a:rPr lang="en-US" sz="1400" dirty="0" smtClean="0">
                <a:solidFill>
                  <a:schemeClr val="tx1"/>
                </a:solidFill>
              </a:rPr>
              <a:t>Roll Number: 17EREEC006</a:t>
            </a:r>
            <a:endParaRPr lang="en-US" sz="1400"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685" y="96091"/>
            <a:ext cx="2813548" cy="1688129"/>
          </a:xfrm>
          <a:prstGeom prst="rect">
            <a:avLst/>
          </a:prstGeom>
        </p:spPr>
      </p:pic>
      <p:pic>
        <p:nvPicPr>
          <p:cNvPr id="8" name="Content Placeholder 3" descr="File:&lt;strong&gt;Arduino&lt;/strong&gt;-&lt;strong&gt;uno&lt;/strong&gt;-perspective-&lt;strong&gt;transparent&lt;/strong&gt;.png - Wikimedia Common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552" y="3165964"/>
            <a:ext cx="1795063" cy="157975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672">
            <a:off x="9374431" y="5058149"/>
            <a:ext cx="2633146" cy="1974860"/>
          </a:xfrm>
          <a:prstGeom prst="rect">
            <a:avLst/>
          </a:prstGeom>
        </p:spPr>
      </p:pic>
      <p:pic>
        <p:nvPicPr>
          <p:cNvPr id="10" name="Picture 4" descr="https://joy-it.net/files/files/Produkte/SBC-NodeMCU-ESP32/SBC-NodeMCU-ESP32-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401" y="5478758"/>
            <a:ext cx="1462311" cy="14623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rduino uno - Using &lt;strong&gt;IR&lt;/strong&gt; &lt;strong&gt;Sensor&lt;/strong&gt; to sense movement? - Arduino Stack Exchan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6778" y="228915"/>
            <a:ext cx="2333114" cy="1495836"/>
          </a:xfrm>
          <a:prstGeom prst="rect">
            <a:avLst/>
          </a:prstGeom>
        </p:spPr>
      </p:pic>
      <p:pic>
        <p:nvPicPr>
          <p:cNvPr id="12" name="Content Placeholder 3" descr="Với iNut cảm biến bạn đã có thể làm được gì? Dự án kiểm soát nhiệt độ ..."/>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5558" y="1212342"/>
            <a:ext cx="1022792" cy="1210608"/>
          </a:xfrm>
          <a:prstGeom prst="rect">
            <a:avLst/>
          </a:prstGeom>
        </p:spPr>
      </p:pic>
      <p:pic>
        <p:nvPicPr>
          <p:cNvPr id="14" name="Picture 13" descr="voltage - Relate Pyroelectric &lt;strong&gt;Passive Infrared&lt;/strong&gt; &lt;strong&gt;Sensor&lt;/strong&gt; analog output to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1873" y="137832"/>
            <a:ext cx="1588887" cy="1192240"/>
          </a:xfrm>
          <a:prstGeom prst="rect">
            <a:avLst/>
          </a:prstGeom>
        </p:spPr>
      </p:pic>
      <p:pic>
        <p:nvPicPr>
          <p:cNvPr id="16" name="Picture 15"/>
          <p:cNvPicPr>
            <a:picLocks noChangeAspect="1"/>
          </p:cNvPicPr>
          <p:nvPr/>
        </p:nvPicPr>
        <p:blipFill>
          <a:blip r:embed="rId10"/>
          <a:stretch>
            <a:fillRect/>
          </a:stretch>
        </p:blipFill>
        <p:spPr>
          <a:xfrm>
            <a:off x="2433357" y="359934"/>
            <a:ext cx="2563279" cy="2033825"/>
          </a:xfrm>
          <a:prstGeom prst="rect">
            <a:avLst/>
          </a:prstGeom>
        </p:spPr>
      </p:pic>
      <p:pic>
        <p:nvPicPr>
          <p:cNvPr id="15" name="Picture 14" descr="&lt;strong&gt;SENSOR&lt;/strong&gt; DE &lt;strong&gt;COLOR&lt;/strong&gt; ~ MUNDO TIC"/>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5353" y="1106001"/>
            <a:ext cx="956690" cy="1132367"/>
          </a:xfrm>
          <a:prstGeom prst="rect">
            <a:avLst/>
          </a:prstGeom>
        </p:spPr>
      </p:pic>
      <p:pic>
        <p:nvPicPr>
          <p:cNvPr id="7" name="Picture 6" descr="microcontroller - Adding an Obstacle Avoidance &lt;strong&gt;Sensor&lt;/strong&gt; to a PIC ..."/>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5986" y="1467254"/>
            <a:ext cx="1382610" cy="99677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2497" y="516292"/>
            <a:ext cx="1895982" cy="1877467"/>
          </a:xfrm>
          <a:prstGeom prst="rect">
            <a:avLst/>
          </a:prstGeom>
        </p:spPr>
      </p:pic>
    </p:spTree>
    <p:extLst>
      <p:ext uri="{BB962C8B-B14F-4D97-AF65-F5344CB8AC3E}">
        <p14:creationId xmlns:p14="http://schemas.microsoft.com/office/powerpoint/2010/main" val="344075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4" y="705691"/>
            <a:ext cx="9330058" cy="719498"/>
          </a:xfrm>
        </p:spPr>
        <p:txBody>
          <a:bodyPr>
            <a:normAutofit fontScale="90000"/>
          </a:bodyPr>
          <a:lstStyle/>
          <a:p>
            <a:r>
              <a:rPr lang="en-US" dirty="0" smtClean="0"/>
              <a:t>GETTING FAMILIER WITH DEVELOPMENT BOARD</a:t>
            </a:r>
            <a:endParaRPr lang="en-US" dirty="0"/>
          </a:p>
        </p:txBody>
      </p:sp>
      <p:sp>
        <p:nvSpPr>
          <p:cNvPr id="6" name="Rectangle 5"/>
          <p:cNvSpPr/>
          <p:nvPr/>
        </p:nvSpPr>
        <p:spPr>
          <a:xfrm>
            <a:off x="2592925" y="1914045"/>
            <a:ext cx="7091265" cy="43188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2703557" y="2578965"/>
            <a:ext cx="6719376" cy="36471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smtClean="0"/>
              <a:t>Also known as ESP8266 development board.</a:t>
            </a:r>
            <a:endParaRPr lang="en-US" sz="1600" dirty="0"/>
          </a:p>
          <a:p>
            <a:pPr marL="285750" indent="-285750">
              <a:lnSpc>
                <a:spcPct val="150000"/>
              </a:lnSpc>
              <a:buFont typeface="Wingdings" panose="05000000000000000000" pitchFamily="2" charset="2"/>
              <a:buChar char="Ø"/>
            </a:pPr>
            <a:r>
              <a:rPr lang="en-US" sz="1600" dirty="0"/>
              <a:t>Affordable </a:t>
            </a:r>
            <a:r>
              <a:rPr lang="en-US" sz="1600" dirty="0" smtClean="0"/>
              <a:t>hardware for </a:t>
            </a:r>
            <a:r>
              <a:rPr lang="en-US" sz="1600" dirty="0" err="1" smtClean="0"/>
              <a:t>IoT</a:t>
            </a:r>
            <a:r>
              <a:rPr lang="en-US" sz="1600" dirty="0" smtClean="0"/>
              <a:t> Projects.</a:t>
            </a:r>
            <a:endParaRPr lang="en-US" sz="1600" dirty="0"/>
          </a:p>
          <a:p>
            <a:pPr marL="285750" indent="-285750">
              <a:lnSpc>
                <a:spcPct val="150000"/>
              </a:lnSpc>
              <a:buFont typeface="Wingdings" panose="05000000000000000000" pitchFamily="2" charset="2"/>
              <a:buChar char="Ø"/>
            </a:pPr>
            <a:r>
              <a:rPr lang="en-US" sz="1600" dirty="0"/>
              <a:t>Easy to set-up for basic applications</a:t>
            </a:r>
          </a:p>
          <a:p>
            <a:pPr marL="285750" indent="-285750">
              <a:lnSpc>
                <a:spcPct val="150000"/>
              </a:lnSpc>
              <a:buFont typeface="Wingdings" panose="05000000000000000000" pitchFamily="2" charset="2"/>
              <a:buChar char="Ø"/>
            </a:pPr>
            <a:r>
              <a:rPr lang="en-US" sz="1600" dirty="0"/>
              <a:t>Well established community support</a:t>
            </a:r>
          </a:p>
          <a:p>
            <a:pPr marL="285750" indent="-285750">
              <a:lnSpc>
                <a:spcPct val="150000"/>
              </a:lnSpc>
              <a:buFont typeface="Wingdings" panose="05000000000000000000" pitchFamily="2" charset="2"/>
              <a:buChar char="Ø"/>
            </a:pPr>
            <a:r>
              <a:rPr lang="en-US" dirty="0" err="1"/>
              <a:t>NodeMCU</a:t>
            </a:r>
            <a:r>
              <a:rPr lang="en-US" dirty="0"/>
              <a:t> is an open-source LUA based firmware developed for the ESP8266 </a:t>
            </a:r>
            <a:r>
              <a:rPr lang="en-US" dirty="0" err="1"/>
              <a:t>WiFi</a:t>
            </a:r>
            <a:r>
              <a:rPr lang="en-US" dirty="0"/>
              <a:t> chip</a:t>
            </a:r>
            <a:r>
              <a:rPr lang="en-US" dirty="0" smtClean="0"/>
              <a:t>.</a:t>
            </a:r>
          </a:p>
          <a:p>
            <a:pPr marL="285750" indent="-285750">
              <a:lnSpc>
                <a:spcPct val="150000"/>
              </a:lnSpc>
              <a:buFont typeface="Wingdings" panose="05000000000000000000" pitchFamily="2" charset="2"/>
              <a:buChar char="Ø"/>
            </a:pPr>
            <a:r>
              <a:rPr lang="en-US" dirty="0" err="1"/>
              <a:t>Espressif</a:t>
            </a:r>
            <a:r>
              <a:rPr lang="en-US" dirty="0"/>
              <a:t> System (A Shanghai-based Semiconductor Company) has released </a:t>
            </a:r>
            <a:r>
              <a:rPr lang="en-US" dirty="0" smtClean="0"/>
              <a:t>this </a:t>
            </a:r>
            <a:r>
              <a:rPr lang="en-US" dirty="0"/>
              <a:t>adorable, bite-sized </a:t>
            </a:r>
            <a:r>
              <a:rPr lang="en-US" dirty="0" err="1"/>
              <a:t>WiFi</a:t>
            </a:r>
            <a:r>
              <a:rPr lang="en-US" dirty="0"/>
              <a:t>-enabled microcontroller - </a:t>
            </a:r>
            <a:r>
              <a:rPr lang="en-US" dirty="0" smtClean="0"/>
              <a:t>ESP8266 chip.</a:t>
            </a:r>
            <a:endParaRPr lang="en-IN" sz="1600" dirty="0"/>
          </a:p>
        </p:txBody>
      </p:sp>
      <p:sp>
        <p:nvSpPr>
          <p:cNvPr id="10" name="TextBox 9"/>
          <p:cNvSpPr txBox="1"/>
          <p:nvPr/>
        </p:nvSpPr>
        <p:spPr>
          <a:xfrm>
            <a:off x="4374403" y="1982196"/>
            <a:ext cx="3528307" cy="338554"/>
          </a:xfrm>
          <a:prstGeom prst="rect">
            <a:avLst/>
          </a:prstGeom>
          <a:noFill/>
        </p:spPr>
        <p:txBody>
          <a:bodyPr wrap="square" rtlCol="0">
            <a:spAutoFit/>
          </a:bodyPr>
          <a:lstStyle/>
          <a:p>
            <a:r>
              <a:rPr lang="en-US" sz="1600" b="1" dirty="0" smtClean="0">
                <a:ln w="0"/>
              </a:rPr>
              <a:t>INTRODUCTION TO </a:t>
            </a:r>
            <a:r>
              <a:rPr lang="en-US" sz="1600" b="1" dirty="0" err="1" smtClean="0">
                <a:ln w="0"/>
              </a:rPr>
              <a:t>NodeMCU</a:t>
            </a:r>
            <a:endParaRPr lang="en-US" sz="1600" b="1" dirty="0">
              <a:ln w="0"/>
            </a:endParaRPr>
          </a:p>
        </p:txBody>
      </p:sp>
      <p:sp>
        <p:nvSpPr>
          <p:cNvPr id="9"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060" y="835057"/>
            <a:ext cx="3576502" cy="2682376"/>
          </a:xfrm>
          <a:prstGeom prst="rect">
            <a:avLst/>
          </a:prstGeom>
        </p:spPr>
      </p:pic>
    </p:spTree>
    <p:extLst>
      <p:ext uri="{BB962C8B-B14F-4D97-AF65-F5344CB8AC3E}">
        <p14:creationId xmlns:p14="http://schemas.microsoft.com/office/powerpoint/2010/main" val="902325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NODEMCU</a:t>
            </a:r>
            <a:r>
              <a:rPr lang="en-US" b="1" dirty="0"/>
              <a:t/>
            </a:r>
            <a:br>
              <a:rPr lang="en-US" b="1" dirty="0"/>
            </a:br>
            <a:endParaRPr lang="en-US" dirty="0"/>
          </a:p>
        </p:txBody>
      </p:sp>
      <p:pic>
        <p:nvPicPr>
          <p:cNvPr id="2050" name="Picture 2" descr="https://docs.google.com/drawings/u/0/d/s1fK3ALGYGBTz6z7JVYPrcw/image?w=468&amp;h=380&amp;rev=5&amp;ac=1&amp;parent=1sCoXFW-a8Im9_KUxBi5Ufckem1KvlMAb9PYyH_cgM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036" y="1596781"/>
            <a:ext cx="3177233" cy="25798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45000" y="1596781"/>
            <a:ext cx="6359611" cy="477053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b="1" dirty="0" smtClean="0"/>
              <a:t>ESP-12E </a:t>
            </a:r>
            <a:r>
              <a:rPr lang="en-US" sz="1600" b="1" dirty="0" err="1" smtClean="0"/>
              <a:t>WiFi</a:t>
            </a:r>
            <a:r>
              <a:rPr lang="en-US" sz="1600" b="1" dirty="0" smtClean="0"/>
              <a:t> Module</a:t>
            </a:r>
          </a:p>
          <a:p>
            <a:pPr algn="ctr"/>
            <a:endParaRPr lang="en-US" sz="1600" b="1" dirty="0" smtClean="0"/>
          </a:p>
          <a:p>
            <a:pPr marL="285750" indent="-285750" algn="just">
              <a:buFont typeface="Wingdings" panose="05000000000000000000" pitchFamily="2" charset="2"/>
              <a:buChar char="Ø"/>
            </a:pPr>
            <a:r>
              <a:rPr lang="en-US" sz="1600" dirty="0" smtClean="0"/>
              <a:t>This </a:t>
            </a:r>
            <a:r>
              <a:rPr lang="en-US" sz="1600" dirty="0"/>
              <a:t>ESP-12E module containing an ESP8266 chip having </a:t>
            </a:r>
            <a:r>
              <a:rPr lang="en-US" sz="1600" b="1" dirty="0" err="1"/>
              <a:t>Tensilica</a:t>
            </a:r>
            <a:r>
              <a:rPr lang="en-US" sz="1600" b="1" dirty="0"/>
              <a:t> </a:t>
            </a:r>
            <a:r>
              <a:rPr lang="en-US" sz="1600" b="1" dirty="0" err="1"/>
              <a:t>Xtensa</a:t>
            </a:r>
            <a:r>
              <a:rPr lang="en-US" sz="1600" b="1" dirty="0"/>
              <a:t>® 32-bit LX106 RISC</a:t>
            </a:r>
            <a:r>
              <a:rPr lang="en-US" sz="1600" dirty="0"/>
              <a:t> microprocessor which operates at 80 to 160 MHz adjustable clock frequency and supports RTOS</a:t>
            </a:r>
            <a:r>
              <a:rPr lang="en-US" sz="1600" dirty="0" smtClean="0"/>
              <a:t>.</a:t>
            </a:r>
          </a:p>
          <a:p>
            <a:pPr algn="just"/>
            <a:endParaRPr lang="en-US" sz="1600" dirty="0"/>
          </a:p>
          <a:p>
            <a:pPr marL="285750" indent="-285750" algn="just">
              <a:buFont typeface="Wingdings" panose="05000000000000000000" pitchFamily="2" charset="2"/>
              <a:buChar char="Ø"/>
            </a:pPr>
            <a:r>
              <a:rPr lang="en-US" sz="1600" dirty="0"/>
              <a:t>There’s also 128 KB RAM and 4MB of Flash Memory is available which is enough to cope with large strings that make up web pages, JSON/XML data, and everything we use in </a:t>
            </a:r>
            <a:r>
              <a:rPr lang="en-US" sz="1600" dirty="0" err="1"/>
              <a:t>IoT</a:t>
            </a:r>
            <a:r>
              <a:rPr lang="en-US" sz="1600" dirty="0"/>
              <a:t> devices nowadays</a:t>
            </a:r>
            <a:r>
              <a:rPr lang="en-US" sz="1600" dirty="0" smtClean="0"/>
              <a:t>.</a:t>
            </a:r>
          </a:p>
          <a:p>
            <a:pPr algn="just"/>
            <a:endParaRPr lang="en-US" sz="1600" dirty="0"/>
          </a:p>
          <a:p>
            <a:pPr marL="285750" indent="-285750" algn="just">
              <a:buFont typeface="Wingdings" panose="05000000000000000000" pitchFamily="2" charset="2"/>
              <a:buChar char="Ø"/>
            </a:pPr>
            <a:r>
              <a:rPr lang="en-US" sz="1600" dirty="0"/>
              <a:t>The most versatile feature of </a:t>
            </a:r>
            <a:r>
              <a:rPr lang="en-US" sz="1600" dirty="0" err="1"/>
              <a:t>NodeMCU</a:t>
            </a:r>
            <a:r>
              <a:rPr lang="en-US" sz="1600" dirty="0"/>
              <a:t> is that it can set up a network of its own which allows the other devices to connect directly to it. This is possible because ESP8266 integrates 802.11b/g/n HT40 Wi-Fi transceiver</a:t>
            </a:r>
            <a:r>
              <a:rPr lang="en-US" sz="1600" dirty="0" smtClean="0"/>
              <a:t>.</a:t>
            </a:r>
          </a:p>
          <a:p>
            <a:pPr marL="285750" indent="-285750" algn="just">
              <a:buFont typeface="Wingdings" panose="05000000000000000000" pitchFamily="2" charset="2"/>
              <a:buChar char="Ø"/>
            </a:pPr>
            <a:endParaRPr lang="en-US" sz="1600" dirty="0"/>
          </a:p>
          <a:p>
            <a:pPr marL="285750" indent="-285750" algn="just">
              <a:buFont typeface="Wingdings" panose="05000000000000000000" pitchFamily="2" charset="2"/>
              <a:buChar char="Ø"/>
            </a:pPr>
            <a:r>
              <a:rPr lang="en-US" sz="1600" dirty="0" smtClean="0"/>
              <a:t>This module has 2.4 GHz Antenna which is enough to give us a proper range for our projects.</a:t>
            </a:r>
            <a:endParaRPr lang="en-US" sz="1600" dirty="0"/>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spTree>
    <p:extLst>
      <p:ext uri="{BB962C8B-B14F-4D97-AF65-F5344CB8AC3E}">
        <p14:creationId xmlns:p14="http://schemas.microsoft.com/office/powerpoint/2010/main" val="180476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NODEMCU CONTINUES</a:t>
            </a:r>
            <a:r>
              <a:rPr lang="en-US" b="1" dirty="0"/>
              <a:t/>
            </a:r>
            <a:br>
              <a:rPr lang="en-US" b="1" dirty="0"/>
            </a:br>
            <a:endParaRPr lang="en-US" dirty="0"/>
          </a:p>
        </p:txBody>
      </p:sp>
      <p:sp>
        <p:nvSpPr>
          <p:cNvPr id="8" name="TextBox 7"/>
          <p:cNvSpPr txBox="1"/>
          <p:nvPr/>
        </p:nvSpPr>
        <p:spPr>
          <a:xfrm>
            <a:off x="5598013" y="1851517"/>
            <a:ext cx="4839328" cy="18466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Power Requirements</a:t>
            </a:r>
          </a:p>
          <a:p>
            <a:pPr marL="285750" indent="-285750" fontAlgn="base">
              <a:lnSpc>
                <a:spcPct val="150000"/>
              </a:lnSpc>
              <a:buFont typeface="Wingdings" panose="05000000000000000000" pitchFamily="2" charset="2"/>
              <a:buChar char="Ø"/>
            </a:pPr>
            <a:r>
              <a:rPr lang="en-US" sz="1600" b="1" dirty="0"/>
              <a:t>Operating Voltage: </a:t>
            </a:r>
            <a:r>
              <a:rPr lang="en-US" sz="1600" dirty="0"/>
              <a:t>2.5V to 3.6V</a:t>
            </a:r>
          </a:p>
          <a:p>
            <a:pPr marL="285750" indent="-285750" fontAlgn="base">
              <a:lnSpc>
                <a:spcPct val="150000"/>
              </a:lnSpc>
              <a:buFont typeface="Wingdings" panose="05000000000000000000" pitchFamily="2" charset="2"/>
              <a:buChar char="Ø"/>
            </a:pPr>
            <a:r>
              <a:rPr lang="en-US" sz="1600" b="1" dirty="0"/>
              <a:t>On-board regulator: </a:t>
            </a:r>
            <a:r>
              <a:rPr lang="en-US" sz="1600" dirty="0"/>
              <a:t>3.3V 600mA regulator</a:t>
            </a:r>
          </a:p>
          <a:p>
            <a:pPr marL="285750" indent="-285750" fontAlgn="base">
              <a:lnSpc>
                <a:spcPct val="150000"/>
              </a:lnSpc>
              <a:buFont typeface="Wingdings" panose="05000000000000000000" pitchFamily="2" charset="2"/>
              <a:buChar char="Ø"/>
            </a:pPr>
            <a:r>
              <a:rPr lang="en-US" sz="1600" b="1" dirty="0"/>
              <a:t>Operating Current: </a:t>
            </a:r>
            <a:r>
              <a:rPr lang="en-US" sz="1600" dirty="0"/>
              <a:t>80mA</a:t>
            </a:r>
          </a:p>
          <a:p>
            <a:pPr marL="285750" indent="-285750">
              <a:lnSpc>
                <a:spcPct val="150000"/>
              </a:lnSpc>
              <a:buFont typeface="Wingdings" panose="05000000000000000000" pitchFamily="2" charset="2"/>
              <a:buChar char="Ø"/>
            </a:pPr>
            <a:r>
              <a:rPr lang="en-US" sz="1600" b="1" dirty="0"/>
              <a:t>Current during Sleep Mode: </a:t>
            </a:r>
            <a:r>
              <a:rPr lang="en-US" sz="1600" dirty="0"/>
              <a:t>20 µA </a:t>
            </a:r>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pic>
        <p:nvPicPr>
          <p:cNvPr id="3076" name="Picture 4" descr="https://docs.google.com/drawings/u/0/d/sEhflhXYHbe2Co41LXb6YRw/image?w=450&amp;h=365&amp;rev=90&amp;ac=1&amp;parent=1sCoXFW-a8Im9_KUxBi5Ufckem1KvlMAb9PYyH_cgM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009" y="1686774"/>
            <a:ext cx="3305004" cy="21761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ocs.google.com/drawings/u/0/d/sy5E_vE5oF42ZhhF1WyhfiA/image?w=450&amp;h=365&amp;rev=139&amp;ac=1&amp;parent=1sCoXFW-a8Im9_KUxBi5Ufckem1KvlMAb9PYyH_cgM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310" y="4006945"/>
            <a:ext cx="3058062" cy="2480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32938" y="4052663"/>
            <a:ext cx="7875372" cy="233910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Peripherals &amp; </a:t>
            </a:r>
            <a:r>
              <a:rPr lang="en-US" b="1" dirty="0" err="1" smtClean="0"/>
              <a:t>Input/Output</a:t>
            </a:r>
            <a:endParaRPr lang="en-US" b="1" dirty="0" smtClean="0"/>
          </a:p>
          <a:p>
            <a:pPr marL="285750" indent="-285750" fontAlgn="base">
              <a:buFont typeface="Wingdings" panose="05000000000000000000" pitchFamily="2" charset="2"/>
              <a:buChar char="Ø"/>
            </a:pPr>
            <a:r>
              <a:rPr lang="en-US" sz="1600" b="1" dirty="0"/>
              <a:t>Total GPIO pins:</a:t>
            </a:r>
            <a:r>
              <a:rPr lang="en-US" sz="1600" dirty="0"/>
              <a:t> 17</a:t>
            </a:r>
          </a:p>
          <a:p>
            <a:pPr marL="285750" indent="-285750" fontAlgn="base">
              <a:buFont typeface="Wingdings" panose="05000000000000000000" pitchFamily="2" charset="2"/>
              <a:buChar char="Ø"/>
            </a:pPr>
            <a:r>
              <a:rPr lang="en-US" sz="1600" b="1" dirty="0"/>
              <a:t>ADC channel:</a:t>
            </a:r>
            <a:r>
              <a:rPr lang="en-US" sz="1600" dirty="0"/>
              <a:t> A 10-bit ADC channel</a:t>
            </a:r>
          </a:p>
          <a:p>
            <a:pPr marL="285750" indent="-285750" fontAlgn="base">
              <a:buFont typeface="Wingdings" panose="05000000000000000000" pitchFamily="2" charset="2"/>
              <a:buChar char="Ø"/>
            </a:pPr>
            <a:r>
              <a:rPr lang="en-US" sz="1600" b="1" dirty="0"/>
              <a:t>UART interface:</a:t>
            </a:r>
            <a:r>
              <a:rPr lang="en-US" sz="1600" dirty="0"/>
              <a:t> UART interface is used to load code serially.</a:t>
            </a:r>
          </a:p>
          <a:p>
            <a:pPr marL="285750" indent="-285750" fontAlgn="base">
              <a:buFont typeface="Wingdings" panose="05000000000000000000" pitchFamily="2" charset="2"/>
              <a:buChar char="Ø"/>
            </a:pPr>
            <a:r>
              <a:rPr lang="en-US" sz="1600" b="1" dirty="0"/>
              <a:t>PWM outputs:</a:t>
            </a:r>
            <a:r>
              <a:rPr lang="en-US" sz="1600" dirty="0"/>
              <a:t> PWM pins for dimming LEDs or controlling motors.</a:t>
            </a:r>
          </a:p>
          <a:p>
            <a:pPr marL="285750" indent="-285750" fontAlgn="base">
              <a:buFont typeface="Wingdings" panose="05000000000000000000" pitchFamily="2" charset="2"/>
              <a:buChar char="Ø"/>
            </a:pPr>
            <a:r>
              <a:rPr lang="en-US" sz="1600" b="1" dirty="0" smtClean="0"/>
              <a:t>SPI</a:t>
            </a:r>
            <a:r>
              <a:rPr lang="en-US" sz="1600" b="1" dirty="0"/>
              <a:t> </a:t>
            </a:r>
            <a:r>
              <a:rPr lang="en-US" sz="1600" b="1" dirty="0" smtClean="0"/>
              <a:t>&amp; I2C:</a:t>
            </a:r>
            <a:r>
              <a:rPr lang="en-US" sz="1600" dirty="0" smtClean="0"/>
              <a:t> </a:t>
            </a:r>
            <a:r>
              <a:rPr lang="en-US" sz="1600" dirty="0"/>
              <a:t>SPI and I2C interface to hook up all sorts of sensors and peripherals.</a:t>
            </a:r>
          </a:p>
          <a:p>
            <a:pPr marL="285750" indent="-285750" fontAlgn="base">
              <a:buFont typeface="Wingdings" panose="05000000000000000000" pitchFamily="2" charset="2"/>
              <a:buChar char="Ø"/>
            </a:pPr>
            <a:r>
              <a:rPr lang="en-US" sz="1600" b="1" dirty="0"/>
              <a:t>I2S Interface: </a:t>
            </a:r>
            <a:r>
              <a:rPr lang="en-US" sz="1600" dirty="0"/>
              <a:t>I2S interface if you want to add sound to any project. </a:t>
            </a:r>
          </a:p>
          <a:p>
            <a:pPr marL="285750" indent="-285750" fontAlgn="base">
              <a:buFont typeface="Wingdings" panose="05000000000000000000" pitchFamily="2" charset="2"/>
              <a:buChar char="Ø"/>
            </a:pPr>
            <a:r>
              <a:rPr lang="en-US" sz="1600" b="1" dirty="0"/>
              <a:t>Multiplexing Feature: </a:t>
            </a:r>
            <a:r>
              <a:rPr lang="en-US" sz="1600" dirty="0"/>
              <a:t>A single GPIO pin can act as PWM/UART/SPI.</a:t>
            </a:r>
          </a:p>
        </p:txBody>
      </p:sp>
    </p:spTree>
    <p:extLst>
      <p:ext uri="{BB962C8B-B14F-4D97-AF65-F5344CB8AC3E}">
        <p14:creationId xmlns:p14="http://schemas.microsoft.com/office/powerpoint/2010/main" val="15675415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NODEMCU CONTINUES</a:t>
            </a:r>
            <a:r>
              <a:rPr lang="en-US" b="1" dirty="0"/>
              <a:t/>
            </a:r>
            <a:br>
              <a:rPr lang="en-US" b="1" dirty="0"/>
            </a:br>
            <a:endParaRPr lang="en-US" dirty="0"/>
          </a:p>
        </p:txBody>
      </p:sp>
      <p:sp>
        <p:nvSpPr>
          <p:cNvPr id="8" name="TextBox 7"/>
          <p:cNvSpPr txBox="1"/>
          <p:nvPr/>
        </p:nvSpPr>
        <p:spPr>
          <a:xfrm>
            <a:off x="5590065" y="1819112"/>
            <a:ext cx="5646636"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On Board Switches &amp; LEDs</a:t>
            </a:r>
          </a:p>
          <a:p>
            <a:pPr algn="ctr"/>
            <a:endParaRPr lang="en-US" b="1" dirty="0" smtClean="0"/>
          </a:p>
          <a:p>
            <a:pPr marL="285750" indent="-285750" fontAlgn="base">
              <a:lnSpc>
                <a:spcPct val="150000"/>
              </a:lnSpc>
              <a:buFont typeface="Wingdings" panose="05000000000000000000" pitchFamily="2" charset="2"/>
              <a:buChar char="Ø"/>
            </a:pPr>
            <a:r>
              <a:rPr lang="en-US" sz="1600" b="1" dirty="0"/>
              <a:t>RST Button: </a:t>
            </a:r>
            <a:r>
              <a:rPr lang="en-US" sz="1600" dirty="0"/>
              <a:t>Reset the ESP8266 chip</a:t>
            </a:r>
          </a:p>
          <a:p>
            <a:pPr marL="285750" indent="-285750" fontAlgn="base">
              <a:lnSpc>
                <a:spcPct val="150000"/>
              </a:lnSpc>
              <a:buFont typeface="Wingdings" panose="05000000000000000000" pitchFamily="2" charset="2"/>
              <a:buChar char="Ø"/>
            </a:pPr>
            <a:r>
              <a:rPr lang="en-US" sz="1600" b="1" dirty="0"/>
              <a:t>FLASH Button: </a:t>
            </a:r>
            <a:r>
              <a:rPr lang="en-US" sz="1600" dirty="0"/>
              <a:t>Download new programs</a:t>
            </a:r>
          </a:p>
          <a:p>
            <a:pPr marL="285750" indent="-285750" fontAlgn="base">
              <a:lnSpc>
                <a:spcPct val="150000"/>
              </a:lnSpc>
              <a:buFont typeface="Wingdings" panose="05000000000000000000" pitchFamily="2" charset="2"/>
              <a:buChar char="Ø"/>
            </a:pPr>
            <a:r>
              <a:rPr lang="en-US" sz="1600" b="1" dirty="0"/>
              <a:t>Blue LED: </a:t>
            </a:r>
            <a:r>
              <a:rPr lang="en-US" sz="1600" dirty="0"/>
              <a:t>Work as an Indicator. (User Programmable)</a:t>
            </a:r>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sp>
        <p:nvSpPr>
          <p:cNvPr id="11" name="TextBox 10"/>
          <p:cNvSpPr txBox="1"/>
          <p:nvPr/>
        </p:nvSpPr>
        <p:spPr>
          <a:xfrm>
            <a:off x="2271821" y="4292163"/>
            <a:ext cx="6636489" cy="187743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Serial Communication</a:t>
            </a:r>
          </a:p>
          <a:p>
            <a:pPr algn="ctr"/>
            <a:endParaRPr lang="en-US" b="1" dirty="0" smtClean="0"/>
          </a:p>
          <a:p>
            <a:pPr algn="just" fontAlgn="base"/>
            <a:r>
              <a:rPr lang="en-US" sz="1600" b="1" dirty="0"/>
              <a:t>CP2102 USB-to-UART converter: </a:t>
            </a:r>
            <a:r>
              <a:rPr lang="en-US" sz="1600" dirty="0"/>
              <a:t>It is a bridge converter which converts USB signal to Serial. This allows our computer to program and communicate with the ESP8266 chip</a:t>
            </a:r>
            <a:r>
              <a:rPr lang="en-US" sz="1600" dirty="0" smtClean="0"/>
              <a:t>.</a:t>
            </a:r>
          </a:p>
          <a:p>
            <a:pPr fontAlgn="base"/>
            <a:endParaRPr lang="en-US" sz="1600" dirty="0"/>
          </a:p>
          <a:p>
            <a:pPr fontAlgn="base"/>
            <a:r>
              <a:rPr lang="en-US" sz="1600" b="1" dirty="0"/>
              <a:t>Communication Speed: </a:t>
            </a:r>
            <a:r>
              <a:rPr lang="en-US" sz="1600" dirty="0"/>
              <a:t>4.5Mbps.</a:t>
            </a:r>
          </a:p>
        </p:txBody>
      </p:sp>
      <p:pic>
        <p:nvPicPr>
          <p:cNvPr id="4098" name="Picture 2" descr="https://docs.google.com/drawings/u/0/d/sIuyLPLYl9IDWO5bHiIiEyw/image?w=450&amp;h=365&amp;rev=76&amp;ac=1&amp;parent=1sCoXFW-a8Im9_KUxBi5Ufckem1KvlMAb9PYyH_cgM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821" y="1486635"/>
            <a:ext cx="3326192" cy="24461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docs.google.com/drawings/u/0/d/seAAX6zMvFMjO-xlQO6Ufag/image?w=282&amp;h=248&amp;rev=41&amp;ac=1&amp;parent=1sCoXFW-a8Im9_KUxBi5Ufckem1KvlMAb9PYyH_cgM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8310" y="4049782"/>
            <a:ext cx="26860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542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sp>
        <p:nvSpPr>
          <p:cNvPr id="13" name="Title 1"/>
          <p:cNvSpPr>
            <a:spLocks noGrp="1"/>
          </p:cNvSpPr>
          <p:nvPr>
            <p:ph type="title"/>
          </p:nvPr>
        </p:nvSpPr>
        <p:spPr>
          <a:xfrm>
            <a:off x="1760903" y="657061"/>
            <a:ext cx="9055378" cy="628041"/>
          </a:xfrm>
        </p:spPr>
        <p:txBody>
          <a:bodyPr>
            <a:normAutofit fontScale="90000"/>
          </a:bodyPr>
          <a:lstStyle/>
          <a:p>
            <a:r>
              <a:rPr lang="en-US" dirty="0" smtClean="0"/>
              <a:t>PIN DESCRIPTION OF NODEMCU BOARD</a:t>
            </a:r>
            <a:endParaRPr lang="en-US" dirty="0"/>
          </a:p>
        </p:txBody>
      </p:sp>
      <p:graphicFrame>
        <p:nvGraphicFramePr>
          <p:cNvPr id="14" name="Content Placeholder 9"/>
          <p:cNvGraphicFramePr>
            <a:graphicFrameLocks noGrp="1"/>
          </p:cNvGraphicFramePr>
          <p:nvPr>
            <p:ph idx="1"/>
            <p:extLst>
              <p:ext uri="{D42A27DB-BD31-4B8C-83A1-F6EECF244321}">
                <p14:modId xmlns:p14="http://schemas.microsoft.com/office/powerpoint/2010/main" val="1675725692"/>
              </p:ext>
            </p:extLst>
          </p:nvPr>
        </p:nvGraphicFramePr>
        <p:xfrm>
          <a:off x="1760904" y="1482811"/>
          <a:ext cx="9743708" cy="4920699"/>
        </p:xfrm>
        <a:graphic>
          <a:graphicData uri="http://schemas.openxmlformats.org/drawingml/2006/table">
            <a:tbl>
              <a:tblPr/>
              <a:tblGrid>
                <a:gridCol w="3036412">
                  <a:extLst>
                    <a:ext uri="{9D8B030D-6E8A-4147-A177-3AD203B41FA5}">
                      <a16:colId xmlns:a16="http://schemas.microsoft.com/office/drawing/2014/main" val="1890114397"/>
                    </a:ext>
                  </a:extLst>
                </a:gridCol>
                <a:gridCol w="3142157">
                  <a:extLst>
                    <a:ext uri="{9D8B030D-6E8A-4147-A177-3AD203B41FA5}">
                      <a16:colId xmlns:a16="http://schemas.microsoft.com/office/drawing/2014/main" val="3288082722"/>
                    </a:ext>
                  </a:extLst>
                </a:gridCol>
                <a:gridCol w="3565139">
                  <a:extLst>
                    <a:ext uri="{9D8B030D-6E8A-4147-A177-3AD203B41FA5}">
                      <a16:colId xmlns:a16="http://schemas.microsoft.com/office/drawing/2014/main" val="4009703276"/>
                    </a:ext>
                  </a:extLst>
                </a:gridCol>
              </a:tblGrid>
              <a:tr h="472224">
                <a:tc>
                  <a:txBody>
                    <a:bodyPr/>
                    <a:lstStyle/>
                    <a:p>
                      <a:pPr rtl="0" fontAlgn="ctr">
                        <a:spcBef>
                          <a:spcPts val="0"/>
                        </a:spcBef>
                        <a:spcAft>
                          <a:spcPts val="0"/>
                        </a:spcAft>
                      </a:pPr>
                      <a:r>
                        <a:rPr lang="en-US" sz="1600" b="0" i="0" u="none" strike="noStrike" dirty="0">
                          <a:solidFill>
                            <a:srgbClr val="783F04"/>
                          </a:solidFill>
                          <a:effectLst/>
                          <a:latin typeface="Oswald" panose="02000503000000000000" pitchFamily="2" charset="0"/>
                        </a:rPr>
                        <a:t>Pins (according to functionality)</a:t>
                      </a:r>
                      <a:endParaRPr lang="en-US" sz="1600" b="1" dirty="0">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rgbClr val="F3E9D3"/>
                    </a:solidFill>
                  </a:tcPr>
                </a:tc>
                <a:tc>
                  <a:txBody>
                    <a:bodyPr/>
                    <a:lstStyle/>
                    <a:p>
                      <a:pPr rtl="0" fontAlgn="ctr">
                        <a:spcBef>
                          <a:spcPts val="0"/>
                        </a:spcBef>
                        <a:spcAft>
                          <a:spcPts val="0"/>
                        </a:spcAft>
                      </a:pPr>
                      <a:r>
                        <a:rPr lang="en-US" sz="1600" b="0" i="0" u="none" strike="noStrike">
                          <a:solidFill>
                            <a:srgbClr val="783F04"/>
                          </a:solidFill>
                          <a:effectLst/>
                          <a:latin typeface="Oswald" panose="02000503000000000000" pitchFamily="2" charset="0"/>
                        </a:rPr>
                        <a:t>Availability</a:t>
                      </a:r>
                      <a:endParaRPr lang="en-US" sz="1600" b="1">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rgbClr val="F3E9D3"/>
                    </a:solidFill>
                  </a:tcPr>
                </a:tc>
                <a:tc>
                  <a:txBody>
                    <a:bodyPr/>
                    <a:lstStyle/>
                    <a:p>
                      <a:pPr rtl="0" fontAlgn="ctr">
                        <a:spcBef>
                          <a:spcPts val="0"/>
                        </a:spcBef>
                        <a:spcAft>
                          <a:spcPts val="0"/>
                        </a:spcAft>
                      </a:pPr>
                      <a:r>
                        <a:rPr lang="en-US" sz="1600" b="0" i="0" u="none" strike="noStrike" dirty="0">
                          <a:solidFill>
                            <a:srgbClr val="783F04"/>
                          </a:solidFill>
                          <a:effectLst/>
                          <a:latin typeface="Oswald" panose="02000503000000000000" pitchFamily="2" charset="0"/>
                        </a:rPr>
                        <a:t>Description</a:t>
                      </a:r>
                      <a:endParaRPr lang="en-US" sz="1600" b="1" dirty="0">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rgbClr val="F3E9D3"/>
                    </a:solidFill>
                  </a:tcPr>
                </a:tc>
                <a:extLst>
                  <a:ext uri="{0D108BD9-81ED-4DB2-BD59-A6C34878D82A}">
                    <a16:rowId xmlns:a16="http://schemas.microsoft.com/office/drawing/2014/main" val="1817429559"/>
                  </a:ext>
                </a:extLst>
              </a:tr>
              <a:tr h="1176309">
                <a:tc>
                  <a:txBody>
                    <a:bodyPr/>
                    <a:lstStyle/>
                    <a:p>
                      <a:pPr rtl="0" fontAlgn="ctr">
                        <a:spcBef>
                          <a:spcPts val="0"/>
                        </a:spcBef>
                        <a:spcAft>
                          <a:spcPts val="0"/>
                        </a:spcAft>
                      </a:pPr>
                      <a:r>
                        <a:rPr lang="en-US" sz="1400" b="0" i="0" u="none" strike="noStrike" dirty="0">
                          <a:solidFill>
                            <a:schemeClr val="tx1"/>
                          </a:solidFill>
                          <a:effectLst/>
                          <a:latin typeface="Droid Serif"/>
                        </a:rPr>
                        <a:t>Power Pins</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One Vin pin, three 3.3V Pins(</a:t>
                      </a:r>
                      <a:r>
                        <a:rPr lang="en-US" sz="1400" b="0" i="0" u="none" strike="noStrike" dirty="0" err="1">
                          <a:solidFill>
                            <a:schemeClr val="tx1"/>
                          </a:solidFill>
                          <a:effectLst/>
                          <a:latin typeface="Droid Serif"/>
                        </a:rPr>
                        <a:t>Vout</a:t>
                      </a:r>
                      <a:r>
                        <a:rPr lang="en-US" sz="1400" b="0" i="0" u="none" strike="noStrike" dirty="0">
                          <a:solidFill>
                            <a:schemeClr val="tx1"/>
                          </a:solidFill>
                          <a:effectLst/>
                          <a:latin typeface="Droid Serif"/>
                        </a:rPr>
                        <a:t>), and Five ground Pins are available.</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Vin Pin: Used to provide power supply to the board directly.</a:t>
                      </a:r>
                      <a:endParaRPr lang="en-US" sz="1400" dirty="0">
                        <a:solidFill>
                          <a:schemeClr val="tx1"/>
                        </a:solidFill>
                        <a:effectLst/>
                      </a:endParaRPr>
                    </a:p>
                    <a:p>
                      <a:pPr algn="just" rtl="0" fontAlgn="ctr">
                        <a:spcBef>
                          <a:spcPts val="0"/>
                        </a:spcBef>
                        <a:spcAft>
                          <a:spcPts val="0"/>
                        </a:spcAft>
                      </a:pPr>
                      <a:r>
                        <a:rPr lang="en-US" sz="1400" b="0" i="0" u="none" strike="noStrike" dirty="0">
                          <a:solidFill>
                            <a:schemeClr val="tx1"/>
                          </a:solidFill>
                          <a:effectLst/>
                          <a:latin typeface="Droid Serif"/>
                        </a:rPr>
                        <a:t>3.3V Pin: Used to supply power to external components.</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23754588"/>
                  </a:ext>
                </a:extLst>
              </a:tr>
              <a:tr h="818042">
                <a:tc>
                  <a:txBody>
                    <a:bodyPr/>
                    <a:lstStyle/>
                    <a:p>
                      <a:pPr rtl="0" fontAlgn="ctr">
                        <a:spcBef>
                          <a:spcPts val="0"/>
                        </a:spcBef>
                        <a:spcAft>
                          <a:spcPts val="0"/>
                        </a:spcAft>
                      </a:pPr>
                      <a:r>
                        <a:rPr lang="en-US" sz="1400" b="0" i="0" u="none" strike="noStrike" dirty="0">
                          <a:solidFill>
                            <a:schemeClr val="tx1"/>
                          </a:solidFill>
                          <a:effectLst/>
                          <a:latin typeface="Droid Serif"/>
                        </a:rPr>
                        <a:t>I2C Pins</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D1 and D2 pin are available as an SCL and SDA pin respectively.</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D1 and D2 are used to hook up all sorts of I2C Sensors.</a:t>
                      </a:r>
                      <a:endParaRPr lang="en-US" sz="140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12332264"/>
                  </a:ext>
                </a:extLst>
              </a:tr>
              <a:tr h="818042">
                <a:tc>
                  <a:txBody>
                    <a:bodyPr/>
                    <a:lstStyle/>
                    <a:p>
                      <a:pPr rtl="0" fontAlgn="ctr">
                        <a:spcBef>
                          <a:spcPts val="0"/>
                        </a:spcBef>
                        <a:spcAft>
                          <a:spcPts val="0"/>
                        </a:spcAft>
                      </a:pPr>
                      <a:r>
                        <a:rPr lang="en-US" sz="1400" b="0" i="0" u="none" strike="noStrike" dirty="0">
                          <a:solidFill>
                            <a:schemeClr val="tx1"/>
                          </a:solidFill>
                          <a:effectLst/>
                          <a:latin typeface="Droid Serif"/>
                        </a:rPr>
                        <a:t>GPIO Pins</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There are 17 pins are available as GPIO.</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These pins can be assigned to various functions programmatically.</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39690357"/>
                  </a:ext>
                </a:extLst>
              </a:tr>
              <a:tr h="645132">
                <a:tc>
                  <a:txBody>
                    <a:bodyPr/>
                    <a:lstStyle/>
                    <a:p>
                      <a:pPr rtl="0" fontAlgn="ctr">
                        <a:spcBef>
                          <a:spcPts val="0"/>
                        </a:spcBef>
                        <a:spcAft>
                          <a:spcPts val="0"/>
                        </a:spcAft>
                      </a:pPr>
                      <a:r>
                        <a:rPr lang="en-US" sz="1400" b="0" i="0" u="none" strike="noStrike">
                          <a:solidFill>
                            <a:schemeClr val="tx1"/>
                          </a:solidFill>
                          <a:effectLst/>
                          <a:latin typeface="Droid Serif"/>
                        </a:rPr>
                        <a:t>ADC Channel</a:t>
                      </a:r>
                      <a:endParaRPr lang="en-US" sz="140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VDD3P3 pin and TOUT pin.</a:t>
                      </a:r>
                      <a:endParaRPr lang="en-US" sz="140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Used as an ADC pin but cannot be implemented at the same time.</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12520937"/>
                  </a:ext>
                </a:extLst>
              </a:tr>
              <a:tr h="990950">
                <a:tc>
                  <a:txBody>
                    <a:bodyPr/>
                    <a:lstStyle/>
                    <a:p>
                      <a:pPr rtl="0" fontAlgn="ctr">
                        <a:spcBef>
                          <a:spcPts val="0"/>
                        </a:spcBef>
                        <a:spcAft>
                          <a:spcPts val="0"/>
                        </a:spcAft>
                      </a:pPr>
                      <a:r>
                        <a:rPr lang="en-US" sz="1400" b="0" i="0" u="none" strike="noStrike" dirty="0">
                          <a:solidFill>
                            <a:schemeClr val="tx1"/>
                          </a:solidFill>
                          <a:effectLst/>
                          <a:latin typeface="Droid Serif"/>
                        </a:rPr>
                        <a:t>UART Pins</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UART0 ( TXD0, RXD0, RST0, and CTS0 Pins )</a:t>
                      </a:r>
                      <a:endParaRPr lang="en-US" sz="1400">
                        <a:solidFill>
                          <a:schemeClr val="tx1"/>
                        </a:solidFill>
                        <a:effectLst/>
                      </a:endParaRPr>
                    </a:p>
                    <a:p>
                      <a:pPr algn="just" rtl="0" fontAlgn="ctr">
                        <a:spcBef>
                          <a:spcPts val="0"/>
                        </a:spcBef>
                        <a:spcAft>
                          <a:spcPts val="0"/>
                        </a:spcAft>
                      </a:pPr>
                      <a:r>
                        <a:rPr lang="en-US" sz="1400" b="0" i="0" u="none" strike="noStrike">
                          <a:solidFill>
                            <a:schemeClr val="tx1"/>
                          </a:solidFill>
                          <a:effectLst/>
                          <a:latin typeface="Droid Serif"/>
                        </a:rPr>
                        <a:t>UART1 ( TXD1 Pin)</a:t>
                      </a:r>
                      <a:endParaRPr lang="en-US" sz="140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UART0: can be used for communication and it supports fluid control.</a:t>
                      </a:r>
                      <a:endParaRPr lang="en-US" sz="1400" dirty="0">
                        <a:solidFill>
                          <a:schemeClr val="tx1"/>
                        </a:solidFill>
                        <a:effectLst/>
                      </a:endParaRPr>
                    </a:p>
                    <a:p>
                      <a:pPr algn="just" rtl="0" fontAlgn="ctr">
                        <a:spcBef>
                          <a:spcPts val="0"/>
                        </a:spcBef>
                        <a:spcAft>
                          <a:spcPts val="0"/>
                        </a:spcAft>
                      </a:pPr>
                      <a:r>
                        <a:rPr lang="en-US" sz="1400" b="0" i="0" u="none" strike="noStrike" dirty="0">
                          <a:solidFill>
                            <a:schemeClr val="tx1"/>
                          </a:solidFill>
                          <a:effectLst/>
                          <a:latin typeface="Droid Serif"/>
                        </a:rPr>
                        <a:t>UART1: It features only the data transmit signal.</a:t>
                      </a:r>
                      <a:endParaRPr lang="en-US" sz="1400" dirty="0">
                        <a:solidFill>
                          <a:schemeClr val="tx1"/>
                        </a:solidFill>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73151151"/>
                  </a:ext>
                </a:extLst>
              </a:tr>
            </a:tbl>
          </a:graphicData>
        </a:graphic>
      </p:graphicFrame>
    </p:spTree>
    <p:extLst>
      <p:ext uri="{BB962C8B-B14F-4D97-AF65-F5344CB8AC3E}">
        <p14:creationId xmlns:p14="http://schemas.microsoft.com/office/powerpoint/2010/main" val="2562593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sp>
        <p:nvSpPr>
          <p:cNvPr id="13" name="Title 1"/>
          <p:cNvSpPr>
            <a:spLocks noGrp="1"/>
          </p:cNvSpPr>
          <p:nvPr>
            <p:ph type="title"/>
          </p:nvPr>
        </p:nvSpPr>
        <p:spPr>
          <a:xfrm>
            <a:off x="1760903" y="657061"/>
            <a:ext cx="9055378" cy="628041"/>
          </a:xfrm>
        </p:spPr>
        <p:txBody>
          <a:bodyPr>
            <a:normAutofit/>
          </a:bodyPr>
          <a:lstStyle/>
          <a:p>
            <a:r>
              <a:rPr lang="en-US" sz="2800" dirty="0" smtClean="0"/>
              <a:t>PIN DESCRIPTION OF NODEMCU BOARD CONTINUES</a:t>
            </a:r>
            <a:endParaRPr lang="en-US" sz="2800" dirty="0"/>
          </a:p>
        </p:txBody>
      </p:sp>
      <p:graphicFrame>
        <p:nvGraphicFramePr>
          <p:cNvPr id="14" name="Content Placeholder 9"/>
          <p:cNvGraphicFramePr>
            <a:graphicFrameLocks noGrp="1"/>
          </p:cNvGraphicFramePr>
          <p:nvPr>
            <p:ph idx="1"/>
            <p:extLst>
              <p:ext uri="{D42A27DB-BD31-4B8C-83A1-F6EECF244321}">
                <p14:modId xmlns:p14="http://schemas.microsoft.com/office/powerpoint/2010/main" val="3203778026"/>
              </p:ext>
            </p:extLst>
          </p:nvPr>
        </p:nvGraphicFramePr>
        <p:xfrm>
          <a:off x="1760904" y="1482811"/>
          <a:ext cx="9743708" cy="4689910"/>
        </p:xfrm>
        <a:graphic>
          <a:graphicData uri="http://schemas.openxmlformats.org/drawingml/2006/table">
            <a:tbl>
              <a:tblPr/>
              <a:tblGrid>
                <a:gridCol w="3036412">
                  <a:extLst>
                    <a:ext uri="{9D8B030D-6E8A-4147-A177-3AD203B41FA5}">
                      <a16:colId xmlns:a16="http://schemas.microsoft.com/office/drawing/2014/main" val="1890114397"/>
                    </a:ext>
                  </a:extLst>
                </a:gridCol>
                <a:gridCol w="3142157">
                  <a:extLst>
                    <a:ext uri="{9D8B030D-6E8A-4147-A177-3AD203B41FA5}">
                      <a16:colId xmlns:a16="http://schemas.microsoft.com/office/drawing/2014/main" val="3288082722"/>
                    </a:ext>
                  </a:extLst>
                </a:gridCol>
                <a:gridCol w="3565139">
                  <a:extLst>
                    <a:ext uri="{9D8B030D-6E8A-4147-A177-3AD203B41FA5}">
                      <a16:colId xmlns:a16="http://schemas.microsoft.com/office/drawing/2014/main" val="4009703276"/>
                    </a:ext>
                  </a:extLst>
                </a:gridCol>
              </a:tblGrid>
              <a:tr h="472224">
                <a:tc>
                  <a:txBody>
                    <a:bodyPr/>
                    <a:lstStyle/>
                    <a:p>
                      <a:pPr rtl="0" fontAlgn="ctr">
                        <a:spcBef>
                          <a:spcPts val="0"/>
                        </a:spcBef>
                        <a:spcAft>
                          <a:spcPts val="0"/>
                        </a:spcAft>
                      </a:pPr>
                      <a:r>
                        <a:rPr lang="en-US" sz="1600" b="0" i="0" u="none" strike="noStrike" dirty="0">
                          <a:solidFill>
                            <a:srgbClr val="783F04"/>
                          </a:solidFill>
                          <a:effectLst/>
                          <a:latin typeface="Oswald" panose="02000503000000000000" pitchFamily="2" charset="0"/>
                        </a:rPr>
                        <a:t>Pins (according to functionality)</a:t>
                      </a:r>
                      <a:endParaRPr lang="en-US" sz="1600" b="1" dirty="0">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rgbClr val="F3E9D3"/>
                    </a:solidFill>
                  </a:tcPr>
                </a:tc>
                <a:tc>
                  <a:txBody>
                    <a:bodyPr/>
                    <a:lstStyle/>
                    <a:p>
                      <a:pPr rtl="0" fontAlgn="ctr">
                        <a:spcBef>
                          <a:spcPts val="0"/>
                        </a:spcBef>
                        <a:spcAft>
                          <a:spcPts val="0"/>
                        </a:spcAft>
                      </a:pPr>
                      <a:r>
                        <a:rPr lang="en-US" sz="1600" b="0" i="0" u="none" strike="noStrike">
                          <a:solidFill>
                            <a:srgbClr val="783F04"/>
                          </a:solidFill>
                          <a:effectLst/>
                          <a:latin typeface="Oswald" panose="02000503000000000000" pitchFamily="2" charset="0"/>
                        </a:rPr>
                        <a:t>Availability</a:t>
                      </a:r>
                      <a:endParaRPr lang="en-US" sz="1600" b="1">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rgbClr val="F3E9D3"/>
                    </a:solidFill>
                  </a:tcPr>
                </a:tc>
                <a:tc>
                  <a:txBody>
                    <a:bodyPr/>
                    <a:lstStyle/>
                    <a:p>
                      <a:pPr rtl="0" fontAlgn="ctr">
                        <a:spcBef>
                          <a:spcPts val="0"/>
                        </a:spcBef>
                        <a:spcAft>
                          <a:spcPts val="0"/>
                        </a:spcAft>
                      </a:pPr>
                      <a:r>
                        <a:rPr lang="en-US" sz="1600" b="0" i="0" u="none" strike="noStrike" dirty="0">
                          <a:solidFill>
                            <a:srgbClr val="783F04"/>
                          </a:solidFill>
                          <a:effectLst/>
                          <a:latin typeface="Oswald" panose="02000503000000000000" pitchFamily="2" charset="0"/>
                        </a:rPr>
                        <a:t>Description</a:t>
                      </a:r>
                      <a:endParaRPr lang="en-US" sz="1600" b="1" dirty="0">
                        <a:effectLst/>
                      </a:endParaRPr>
                    </a:p>
                  </a:txBody>
                  <a:tcPr marL="50136" marR="50136" marT="50136" marB="50136"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rgbClr val="F3E9D3"/>
                    </a:solidFill>
                  </a:tcPr>
                </a:tc>
                <a:extLst>
                  <a:ext uri="{0D108BD9-81ED-4DB2-BD59-A6C34878D82A}">
                    <a16:rowId xmlns:a16="http://schemas.microsoft.com/office/drawing/2014/main" val="1817429559"/>
                  </a:ext>
                </a:extLst>
              </a:tr>
              <a:tr h="771689">
                <a:tc>
                  <a:txBody>
                    <a:bodyPr/>
                    <a:lstStyle/>
                    <a:p>
                      <a:pPr rtl="0" fontAlgn="ctr">
                        <a:spcBef>
                          <a:spcPts val="0"/>
                        </a:spcBef>
                        <a:spcAft>
                          <a:spcPts val="0"/>
                        </a:spcAft>
                      </a:pPr>
                      <a:r>
                        <a:rPr lang="en-US" sz="1400" b="0" i="0" u="none" strike="noStrike" dirty="0">
                          <a:solidFill>
                            <a:schemeClr val="tx1"/>
                          </a:solidFill>
                          <a:effectLst/>
                          <a:latin typeface="Droid Serif"/>
                        </a:rPr>
                        <a:t>SPI Pins</a:t>
                      </a:r>
                      <a:endParaRPr lang="en-US" sz="1400" dirty="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SPI and HSPI Pins.</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Supports 4 timing modes of the SPI format transfer.</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23754588"/>
                  </a:ext>
                </a:extLst>
              </a:tr>
              <a:tr h="1342768">
                <a:tc>
                  <a:txBody>
                    <a:bodyPr/>
                    <a:lstStyle/>
                    <a:p>
                      <a:pPr rtl="0" fontAlgn="ctr">
                        <a:spcBef>
                          <a:spcPts val="0"/>
                        </a:spcBef>
                        <a:spcAft>
                          <a:spcPts val="0"/>
                        </a:spcAft>
                      </a:pPr>
                      <a:r>
                        <a:rPr lang="en-US" sz="1400" b="0" i="0" u="none" strike="noStrike">
                          <a:solidFill>
                            <a:schemeClr val="tx1"/>
                          </a:solidFill>
                          <a:effectLst/>
                          <a:latin typeface="Droid Serif"/>
                        </a:rPr>
                        <a:t>PWM Pins</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Four Channels of PWM.</a:t>
                      </a:r>
                      <a:endParaRPr lang="en-US" sz="1400" dirty="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PWM can be implemented programmatically.</a:t>
                      </a:r>
                      <a:endParaRPr lang="en-US" sz="1400">
                        <a:solidFill>
                          <a:schemeClr val="tx1"/>
                        </a:solidFill>
                        <a:effectLst/>
                      </a:endParaRPr>
                    </a:p>
                    <a:p>
                      <a:pPr algn="just" rtl="0" fontAlgn="ctr">
                        <a:spcBef>
                          <a:spcPts val="0"/>
                        </a:spcBef>
                        <a:spcAft>
                          <a:spcPts val="0"/>
                        </a:spcAft>
                      </a:pPr>
                      <a:r>
                        <a:rPr lang="en-US" sz="1400" b="0" i="0" u="none" strike="noStrike">
                          <a:solidFill>
                            <a:schemeClr val="tx1"/>
                          </a:solidFill>
                          <a:effectLst/>
                          <a:latin typeface="Droid Serif"/>
                        </a:rPr>
                        <a:t>The frequency range is adjustable from 1000 μs to 10000 μs, i.e., between 100Hz and 1 kHz.</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12332264"/>
                  </a:ext>
                </a:extLst>
              </a:tr>
              <a:tr h="1458097">
                <a:tc>
                  <a:txBody>
                    <a:bodyPr/>
                    <a:lstStyle/>
                    <a:p>
                      <a:pPr rtl="0" fontAlgn="ctr">
                        <a:spcBef>
                          <a:spcPts val="0"/>
                        </a:spcBef>
                        <a:spcAft>
                          <a:spcPts val="0"/>
                        </a:spcAft>
                      </a:pPr>
                      <a:r>
                        <a:rPr lang="en-US" sz="1400" b="0" i="0" u="none" strike="noStrike">
                          <a:solidFill>
                            <a:schemeClr val="tx1"/>
                          </a:solidFill>
                          <a:effectLst/>
                          <a:latin typeface="Droid Serif"/>
                        </a:rPr>
                        <a:t>Control Pins</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fi-FI" sz="1400" b="0" i="0" u="none" strike="noStrike" dirty="0">
                          <a:solidFill>
                            <a:schemeClr val="tx1"/>
                          </a:solidFill>
                          <a:effectLst/>
                          <a:latin typeface="Droid Serif"/>
                        </a:rPr>
                        <a:t>Enable Pin(EN), Reset Pin(RST) &amp; WAKE pin.</a:t>
                      </a:r>
                      <a:endParaRPr lang="fi-FI" sz="1400" dirty="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EN pin: Control the ESP8266 chip by set it as a HIGH and LOW</a:t>
                      </a:r>
                      <a:r>
                        <a:rPr lang="en-US" sz="1400" b="0" i="0" u="none" strike="noStrike" dirty="0" smtClean="0">
                          <a:solidFill>
                            <a:schemeClr val="tx1"/>
                          </a:solidFill>
                          <a:effectLst/>
                          <a:latin typeface="Droid Serif"/>
                        </a:rPr>
                        <a:t>.</a:t>
                      </a:r>
                    </a:p>
                    <a:p>
                      <a:pPr algn="just" rtl="0" fontAlgn="ctr">
                        <a:spcBef>
                          <a:spcPts val="0"/>
                        </a:spcBef>
                        <a:spcAft>
                          <a:spcPts val="0"/>
                        </a:spcAft>
                      </a:pPr>
                      <a:endParaRPr lang="en-US" sz="1400" dirty="0">
                        <a:solidFill>
                          <a:schemeClr val="tx1"/>
                        </a:solidFill>
                        <a:effectLst/>
                      </a:endParaRPr>
                    </a:p>
                    <a:p>
                      <a:pPr algn="just" rtl="0" fontAlgn="ctr">
                        <a:spcBef>
                          <a:spcPts val="0"/>
                        </a:spcBef>
                        <a:spcAft>
                          <a:spcPts val="0"/>
                        </a:spcAft>
                      </a:pPr>
                      <a:r>
                        <a:rPr lang="en-US" sz="1400" b="0" i="0" u="none" strike="noStrike" dirty="0">
                          <a:solidFill>
                            <a:schemeClr val="tx1"/>
                          </a:solidFill>
                          <a:effectLst/>
                          <a:latin typeface="Droid Serif"/>
                        </a:rPr>
                        <a:t>RST pin: Used to Reset the ESP8266 chip.</a:t>
                      </a:r>
                      <a:endParaRPr lang="en-US" sz="1400" dirty="0">
                        <a:solidFill>
                          <a:schemeClr val="tx1"/>
                        </a:solidFill>
                        <a:effectLst/>
                      </a:endParaRPr>
                    </a:p>
                    <a:p>
                      <a:pPr algn="just" rtl="0" fontAlgn="ctr">
                        <a:spcBef>
                          <a:spcPts val="0"/>
                        </a:spcBef>
                        <a:spcAft>
                          <a:spcPts val="0"/>
                        </a:spcAft>
                      </a:pPr>
                      <a:r>
                        <a:rPr lang="en-US" sz="1400" b="0" i="0" u="none" strike="noStrike" dirty="0">
                          <a:solidFill>
                            <a:schemeClr val="tx1"/>
                          </a:solidFill>
                          <a:effectLst/>
                          <a:latin typeface="Droid Serif"/>
                        </a:rPr>
                        <a:t>WAKE pin: Used to wake the chip from a deep-sleep mode.</a:t>
                      </a:r>
                      <a:endParaRPr lang="en-US" sz="1400" dirty="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39690357"/>
                  </a:ext>
                </a:extLst>
              </a:tr>
              <a:tr h="645132">
                <a:tc>
                  <a:txBody>
                    <a:bodyPr/>
                    <a:lstStyle/>
                    <a:p>
                      <a:pPr rtl="0" fontAlgn="ctr">
                        <a:spcBef>
                          <a:spcPts val="0"/>
                        </a:spcBef>
                        <a:spcAft>
                          <a:spcPts val="0"/>
                        </a:spcAft>
                      </a:pPr>
                      <a:r>
                        <a:rPr lang="en-US" sz="1400" b="0" i="0" u="none" strike="noStrike">
                          <a:solidFill>
                            <a:schemeClr val="tx1"/>
                          </a:solidFill>
                          <a:effectLst/>
                          <a:latin typeface="Droid Serif"/>
                        </a:rPr>
                        <a:t>SPI Pins</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a:solidFill>
                            <a:schemeClr val="tx1"/>
                          </a:solidFill>
                          <a:effectLst/>
                          <a:latin typeface="Droid Serif"/>
                        </a:rPr>
                        <a:t>SPI and HSPI Pins.</a:t>
                      </a:r>
                      <a:endParaRPr lang="en-US" sz="140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tc>
                  <a:txBody>
                    <a:bodyPr/>
                    <a:lstStyle/>
                    <a:p>
                      <a:pPr algn="just" rtl="0" fontAlgn="ctr">
                        <a:spcBef>
                          <a:spcPts val="0"/>
                        </a:spcBef>
                        <a:spcAft>
                          <a:spcPts val="0"/>
                        </a:spcAft>
                      </a:pPr>
                      <a:r>
                        <a:rPr lang="en-US" sz="1400" b="0" i="0" u="none" strike="noStrike" dirty="0">
                          <a:solidFill>
                            <a:schemeClr val="tx1"/>
                          </a:solidFill>
                          <a:effectLst/>
                          <a:latin typeface="Droid Serif"/>
                        </a:rPr>
                        <a:t>Supports 4 timing modes of the SPI format transfer.</a:t>
                      </a:r>
                      <a:endParaRPr lang="en-US" sz="1400" dirty="0">
                        <a:solidFill>
                          <a:schemeClr val="tx1"/>
                        </a:solidFill>
                        <a:effectLst/>
                      </a:endParaRPr>
                    </a:p>
                  </a:txBody>
                  <a:tcPr marL="63500" marR="63500" marT="63500" marB="63500" anchor="ctr">
                    <a:lnL w="12700" cap="flat" cmpd="sng" algn="ctr">
                      <a:solidFill>
                        <a:srgbClr val="C8AD73"/>
                      </a:solidFill>
                      <a:prstDash val="solid"/>
                      <a:round/>
                      <a:headEnd type="none" w="med" len="med"/>
                      <a:tailEnd type="none" w="med" len="med"/>
                    </a:lnL>
                    <a:lnR w="12700" cap="flat" cmpd="sng" algn="ctr">
                      <a:solidFill>
                        <a:srgbClr val="C8AD73"/>
                      </a:solidFill>
                      <a:prstDash val="solid"/>
                      <a:round/>
                      <a:headEnd type="none" w="med" len="med"/>
                      <a:tailEnd type="none" w="med" len="med"/>
                    </a:lnR>
                    <a:lnT w="12700" cap="flat" cmpd="sng" algn="ctr">
                      <a:solidFill>
                        <a:srgbClr val="C8AD73"/>
                      </a:solidFill>
                      <a:prstDash val="solid"/>
                      <a:round/>
                      <a:headEnd type="none" w="med" len="med"/>
                      <a:tailEnd type="none" w="med" len="med"/>
                    </a:lnT>
                    <a:lnB w="12700" cap="flat" cmpd="sng" algn="ctr">
                      <a:solidFill>
                        <a:srgbClr val="C8AD73"/>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312520937"/>
                  </a:ext>
                </a:extLst>
              </a:tr>
            </a:tbl>
          </a:graphicData>
        </a:graphic>
      </p:graphicFrame>
    </p:spTree>
    <p:extLst>
      <p:ext uri="{BB962C8B-B14F-4D97-AF65-F5344CB8AC3E}">
        <p14:creationId xmlns:p14="http://schemas.microsoft.com/office/powerpoint/2010/main" val="776086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https://lh5.googleusercontent.com/3nNpdudlrl5zC71qnAuRjv2wkBv8PwIwfk1Er0L8V57AfAKsPvJYsjIqn0_zs13lr4DlPRh6IqFrs_ebVVW7zIc-KZkavgPvi5dldQuDu39-U8CfnSXJ6B9T3gsIr6TK0KM-im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40" y="1446512"/>
            <a:ext cx="12004160" cy="541972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SECTION-1B</a:t>
            </a:r>
            <a:endParaRPr lang="en-US" dirty="0"/>
          </a:p>
        </p:txBody>
      </p:sp>
      <p:sp>
        <p:nvSpPr>
          <p:cNvPr id="17" name="Title 1"/>
          <p:cNvSpPr>
            <a:spLocks noGrp="1"/>
          </p:cNvSpPr>
          <p:nvPr>
            <p:ph type="title"/>
          </p:nvPr>
        </p:nvSpPr>
        <p:spPr>
          <a:xfrm>
            <a:off x="1662230" y="717609"/>
            <a:ext cx="9055378" cy="628041"/>
          </a:xfrm>
        </p:spPr>
        <p:txBody>
          <a:bodyPr>
            <a:normAutofit/>
          </a:bodyPr>
          <a:lstStyle/>
          <a:p>
            <a:r>
              <a:rPr lang="en-US" sz="2800" dirty="0" smtClean="0"/>
              <a:t>PIN DESCRIPTION OF NODEMCU BOARD CONTINUES</a:t>
            </a:r>
            <a:endParaRPr lang="en-US" sz="2800" dirty="0"/>
          </a:p>
        </p:txBody>
      </p:sp>
      <p:sp>
        <p:nvSpPr>
          <p:cNvPr id="14" name="TextBox 13"/>
          <p:cNvSpPr txBox="1"/>
          <p:nvPr/>
        </p:nvSpPr>
        <p:spPr>
          <a:xfrm rot="19880917">
            <a:off x="4834795" y="3622289"/>
            <a:ext cx="2710248" cy="369332"/>
          </a:xfrm>
          <a:prstGeom prst="rect">
            <a:avLst/>
          </a:prstGeom>
          <a:noFill/>
        </p:spPr>
        <p:txBody>
          <a:bodyPr wrap="square" rtlCol="0">
            <a:spAutoFit/>
          </a:bodyPr>
          <a:lstStyle/>
          <a:p>
            <a:r>
              <a:rPr lang="en-US" dirty="0" smtClean="0">
                <a:solidFill>
                  <a:schemeClr val="bg2">
                    <a:lumMod val="90000"/>
                  </a:schemeClr>
                </a:solidFill>
              </a:rPr>
              <a:t>https://cybotians.com</a:t>
            </a:r>
            <a:endParaRPr lang="en-US" dirty="0">
              <a:solidFill>
                <a:schemeClr val="bg2">
                  <a:lumMod val="90000"/>
                </a:schemeClr>
              </a:solidFill>
            </a:endParaRPr>
          </a:p>
        </p:txBody>
      </p:sp>
      <p:sp>
        <p:nvSpPr>
          <p:cNvPr id="20" name="TextBox 19"/>
          <p:cNvSpPr txBox="1"/>
          <p:nvPr/>
        </p:nvSpPr>
        <p:spPr>
          <a:xfrm rot="19880917">
            <a:off x="5540459" y="4491565"/>
            <a:ext cx="2942100" cy="338554"/>
          </a:xfrm>
          <a:prstGeom prst="rect">
            <a:avLst/>
          </a:prstGeom>
          <a:noFill/>
        </p:spPr>
        <p:txBody>
          <a:bodyPr wrap="square" rtlCol="0">
            <a:spAutoFit/>
          </a:bodyPr>
          <a:lstStyle/>
          <a:p>
            <a:r>
              <a:rPr lang="en-US" sz="1600" dirty="0" smtClean="0">
                <a:solidFill>
                  <a:schemeClr val="accent2">
                    <a:lumMod val="20000"/>
                    <a:lumOff val="80000"/>
                  </a:schemeClr>
                </a:solidFill>
              </a:rPr>
              <a:t>https://cybotians.com</a:t>
            </a:r>
            <a:endParaRPr lang="en-US" sz="1600" dirty="0">
              <a:solidFill>
                <a:schemeClr val="accent2">
                  <a:lumMod val="20000"/>
                  <a:lumOff val="80000"/>
                </a:schemeClr>
              </a:solidFill>
            </a:endParaRPr>
          </a:p>
        </p:txBody>
      </p:sp>
      <p:sp>
        <p:nvSpPr>
          <p:cNvPr id="21" name="TextBox 20"/>
          <p:cNvSpPr txBox="1"/>
          <p:nvPr/>
        </p:nvSpPr>
        <p:spPr>
          <a:xfrm rot="19880917">
            <a:off x="5215064" y="1716240"/>
            <a:ext cx="2942100" cy="338554"/>
          </a:xfrm>
          <a:prstGeom prst="rect">
            <a:avLst/>
          </a:prstGeom>
          <a:noFill/>
        </p:spPr>
        <p:txBody>
          <a:bodyPr wrap="square" rtlCol="0">
            <a:spAutoFit/>
          </a:bodyPr>
          <a:lstStyle/>
          <a:p>
            <a:r>
              <a:rPr lang="en-US" sz="1600" dirty="0" smtClean="0">
                <a:solidFill>
                  <a:schemeClr val="accent2">
                    <a:lumMod val="20000"/>
                    <a:lumOff val="80000"/>
                  </a:schemeClr>
                </a:solidFill>
              </a:rPr>
              <a:t>https://cybotians.com</a:t>
            </a:r>
            <a:endParaRPr lang="en-US" sz="1600" dirty="0">
              <a:solidFill>
                <a:schemeClr val="accent2">
                  <a:lumMod val="20000"/>
                  <a:lumOff val="80000"/>
                </a:schemeClr>
              </a:solidFill>
            </a:endParaRPr>
          </a:p>
        </p:txBody>
      </p:sp>
    </p:spTree>
    <p:extLst>
      <p:ext uri="{BB962C8B-B14F-4D97-AF65-F5344CB8AC3E}">
        <p14:creationId xmlns:p14="http://schemas.microsoft.com/office/powerpoint/2010/main" val="3197925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4" y="705691"/>
            <a:ext cx="9330058" cy="719498"/>
          </a:xfrm>
        </p:spPr>
        <p:txBody>
          <a:bodyPr>
            <a:normAutofit fontScale="90000"/>
          </a:bodyPr>
          <a:lstStyle/>
          <a:p>
            <a:r>
              <a:rPr lang="en-US" dirty="0" smtClean="0"/>
              <a:t>GETTING FAMILIER WITH DEVELOPMENT BOARD</a:t>
            </a:r>
            <a:endParaRPr lang="en-US" dirty="0"/>
          </a:p>
        </p:txBody>
      </p:sp>
      <p:sp>
        <p:nvSpPr>
          <p:cNvPr id="6" name="Rectangle 5"/>
          <p:cNvSpPr/>
          <p:nvPr/>
        </p:nvSpPr>
        <p:spPr>
          <a:xfrm>
            <a:off x="2592925" y="1914045"/>
            <a:ext cx="7091265" cy="43188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2703557" y="2578965"/>
            <a:ext cx="6719376" cy="230832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ESP32 is a series of low cost, low power system on chip microcontrollers with integrated Wi-Fi &amp; dual-mode Bluetooth</a:t>
            </a:r>
            <a:r>
              <a:rPr lang="en-US" sz="1600" dirty="0" smtClean="0"/>
              <a:t>.</a:t>
            </a:r>
          </a:p>
          <a:p>
            <a:pPr marL="285750" indent="-285750">
              <a:lnSpc>
                <a:spcPct val="150000"/>
              </a:lnSpc>
              <a:buFont typeface="Wingdings" panose="05000000000000000000" pitchFamily="2" charset="2"/>
              <a:buChar char="Ø"/>
            </a:pPr>
            <a:r>
              <a:rPr lang="en-US" sz="1600" dirty="0" smtClean="0"/>
              <a:t>Easy </a:t>
            </a:r>
            <a:r>
              <a:rPr lang="en-US" sz="1600" dirty="0"/>
              <a:t>to set-up for basic applications</a:t>
            </a:r>
          </a:p>
          <a:p>
            <a:pPr marL="285750" indent="-285750">
              <a:lnSpc>
                <a:spcPct val="150000"/>
              </a:lnSpc>
              <a:buFont typeface="Wingdings" panose="05000000000000000000" pitchFamily="2" charset="2"/>
              <a:buChar char="Ø"/>
            </a:pPr>
            <a:r>
              <a:rPr lang="en-US" sz="1600" dirty="0"/>
              <a:t>Well established community support</a:t>
            </a:r>
          </a:p>
          <a:p>
            <a:pPr marL="285750" indent="-285750">
              <a:lnSpc>
                <a:spcPct val="150000"/>
              </a:lnSpc>
              <a:buFont typeface="Wingdings" panose="05000000000000000000" pitchFamily="2" charset="2"/>
              <a:buChar char="Ø"/>
            </a:pPr>
            <a:r>
              <a:rPr lang="en-US" sz="1600" dirty="0"/>
              <a:t>ESP32 is created and developed by </a:t>
            </a:r>
            <a:r>
              <a:rPr lang="en-US" sz="1600" dirty="0" err="1"/>
              <a:t>Espressif</a:t>
            </a:r>
            <a:r>
              <a:rPr lang="en-US" sz="1600" dirty="0"/>
              <a:t> Systems, a Shanghai-based Chinese company</a:t>
            </a:r>
            <a:endParaRPr lang="en-IN" sz="1600" dirty="0"/>
          </a:p>
        </p:txBody>
      </p:sp>
      <p:sp>
        <p:nvSpPr>
          <p:cNvPr id="10" name="TextBox 9"/>
          <p:cNvSpPr txBox="1"/>
          <p:nvPr/>
        </p:nvSpPr>
        <p:spPr>
          <a:xfrm>
            <a:off x="4374403" y="1982196"/>
            <a:ext cx="3528307" cy="338554"/>
          </a:xfrm>
          <a:prstGeom prst="rect">
            <a:avLst/>
          </a:prstGeom>
          <a:noFill/>
        </p:spPr>
        <p:txBody>
          <a:bodyPr wrap="square" rtlCol="0">
            <a:spAutoFit/>
          </a:bodyPr>
          <a:lstStyle/>
          <a:p>
            <a:r>
              <a:rPr lang="en-US" sz="1600" b="1" dirty="0" smtClean="0">
                <a:ln w="0"/>
              </a:rPr>
              <a:t>INTRODUCTION TO ESP32</a:t>
            </a:r>
            <a:endParaRPr lang="en-US" sz="1600" b="1" dirty="0">
              <a:ln w="0"/>
            </a:endParaRPr>
          </a:p>
        </p:txBody>
      </p:sp>
      <p:sp>
        <p:nvSpPr>
          <p:cNvPr id="9"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pic>
        <p:nvPicPr>
          <p:cNvPr id="13" name="Picture 4" descr="https://joy-it.net/files/files/Produkte/SBC-NodeMCU-ESP32/SBC-NodeMCU-ESP32-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591671">
            <a:off x="8789494" y="1273740"/>
            <a:ext cx="1755462" cy="175546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ttps://docs.google.com/drawings/u/0/d/sljVs71C5dD25gmzbc4Zweg/image?w=468&amp;h=380&amp;rev=88&amp;ac=1&amp;parent=16dXr0AIEUmTF4k6gcRv3N-w7Jak5E0UilfPEyuI3Lko"/>
          <p:cNvSpPr>
            <a:spLocks noChangeAspect="1" noChangeArrowheads="1"/>
          </p:cNvSpPr>
          <p:nvPr/>
        </p:nvSpPr>
        <p:spPr bwMode="auto">
          <a:xfrm>
            <a:off x="130175" y="-1508125"/>
            <a:ext cx="4457700" cy="3619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95195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ESP32</a:t>
            </a:r>
            <a:r>
              <a:rPr lang="en-US" b="1" dirty="0"/>
              <a:t/>
            </a:r>
            <a:br>
              <a:rPr lang="en-US" b="1" dirty="0"/>
            </a:br>
            <a:endParaRPr lang="en-US" dirty="0"/>
          </a:p>
        </p:txBody>
      </p:sp>
      <p:pic>
        <p:nvPicPr>
          <p:cNvPr id="11" name="Content Placeholder 3"/>
          <p:cNvPicPr>
            <a:picLocks noGrp="1" noChangeAspect="1"/>
          </p:cNvPicPr>
          <p:nvPr>
            <p:ph idx="1"/>
          </p:nvPr>
        </p:nvPicPr>
        <p:blipFill>
          <a:blip r:embed="rId2"/>
          <a:stretch>
            <a:fillRect/>
          </a:stretch>
        </p:blipFill>
        <p:spPr>
          <a:xfrm>
            <a:off x="1508994" y="2022764"/>
            <a:ext cx="9600965" cy="4169185"/>
          </a:xfrm>
          <a:prstGeom prst="rect">
            <a:avLst/>
          </a:prstGeom>
        </p:spPr>
      </p:pic>
      <p:pic>
        <p:nvPicPr>
          <p:cNvPr id="1032" name="Picture 8" descr="cybotianslogo7 c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935" y="3914758"/>
            <a:ext cx="1398905" cy="49150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spTree>
    <p:extLst>
      <p:ext uri="{BB962C8B-B14F-4D97-AF65-F5344CB8AC3E}">
        <p14:creationId xmlns:p14="http://schemas.microsoft.com/office/powerpoint/2010/main" val="3211862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a:t>
            </a:r>
            <a:r>
              <a:rPr lang="en-US" dirty="0"/>
              <a:t>ESP32</a:t>
            </a:r>
            <a:r>
              <a:rPr lang="en-US" b="1" dirty="0"/>
              <a:t/>
            </a:r>
            <a:br>
              <a:rPr lang="en-US" b="1" dirty="0"/>
            </a:br>
            <a:endParaRPr lang="en-US" dirty="0"/>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pic>
        <p:nvPicPr>
          <p:cNvPr id="8" name="Content Placeholder 3"/>
          <p:cNvPicPr>
            <a:picLocks noChangeAspect="1"/>
          </p:cNvPicPr>
          <p:nvPr/>
        </p:nvPicPr>
        <p:blipFill>
          <a:blip r:embed="rId2"/>
          <a:stretch>
            <a:fillRect/>
          </a:stretch>
        </p:blipFill>
        <p:spPr>
          <a:xfrm>
            <a:off x="1990153" y="1803835"/>
            <a:ext cx="9514458" cy="4505524"/>
          </a:xfrm>
          <a:prstGeom prst="rect">
            <a:avLst/>
          </a:prstGeom>
        </p:spPr>
      </p:pic>
      <p:pic>
        <p:nvPicPr>
          <p:cNvPr id="1032" name="Picture 8" descr="cybotianslogo7 c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289773" y="3810844"/>
            <a:ext cx="1398905" cy="49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7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8267" y="624110"/>
            <a:ext cx="9791142" cy="801036"/>
          </a:xfrm>
        </p:spPr>
        <p:txBody>
          <a:bodyPr/>
          <a:lstStyle/>
          <a:p>
            <a:r>
              <a:rPr lang="en-US" dirty="0" smtClean="0"/>
              <a:t>Certificate of Completion of the Course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0206" y="1243914"/>
            <a:ext cx="7982466" cy="5506994"/>
          </a:xfrm>
        </p:spPr>
      </p:pic>
    </p:spTree>
    <p:extLst>
      <p:ext uri="{BB962C8B-B14F-4D97-AF65-F5344CB8AC3E}">
        <p14:creationId xmlns:p14="http://schemas.microsoft.com/office/powerpoint/2010/main" val="5256222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a:t>
            </a:r>
            <a:r>
              <a:rPr lang="en-US" dirty="0"/>
              <a:t>ESP32</a:t>
            </a:r>
            <a:r>
              <a:rPr lang="en-US" b="1" dirty="0"/>
              <a:t/>
            </a:r>
            <a:br>
              <a:rPr lang="en-US" b="1" dirty="0"/>
            </a:br>
            <a:endParaRPr lang="en-US" dirty="0"/>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pic>
        <p:nvPicPr>
          <p:cNvPr id="7" name="Content Placeholder 3"/>
          <p:cNvPicPr>
            <a:picLocks noGrp="1" noChangeAspect="1"/>
          </p:cNvPicPr>
          <p:nvPr>
            <p:ph idx="1"/>
          </p:nvPr>
        </p:nvPicPr>
        <p:blipFill>
          <a:blip r:embed="rId2"/>
          <a:stretch>
            <a:fillRect/>
          </a:stretch>
        </p:blipFill>
        <p:spPr>
          <a:xfrm>
            <a:off x="1328707" y="1717138"/>
            <a:ext cx="10555718" cy="4043582"/>
          </a:xfrm>
          <a:prstGeom prst="rect">
            <a:avLst/>
          </a:prstGeom>
        </p:spPr>
      </p:pic>
      <p:pic>
        <p:nvPicPr>
          <p:cNvPr id="1032" name="Picture 8" descr="cybotianslogo7 c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191297" y="3909319"/>
            <a:ext cx="1595855" cy="49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642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a:t>
            </a:r>
            <a:r>
              <a:rPr lang="en-US" dirty="0"/>
              <a:t>ESP32</a:t>
            </a:r>
            <a:r>
              <a:rPr lang="en-US" b="1" dirty="0"/>
              <a:t/>
            </a:r>
            <a:br>
              <a:rPr lang="en-US" b="1" dirty="0"/>
            </a:br>
            <a:endParaRPr lang="en-US" dirty="0"/>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pic>
        <p:nvPicPr>
          <p:cNvPr id="8" name="Content Placeholder 3"/>
          <p:cNvPicPr>
            <a:picLocks noGrp="1" noChangeAspect="1"/>
          </p:cNvPicPr>
          <p:nvPr>
            <p:ph idx="1"/>
          </p:nvPr>
        </p:nvPicPr>
        <p:blipFill>
          <a:blip r:embed="rId2"/>
          <a:stretch>
            <a:fillRect/>
          </a:stretch>
        </p:blipFill>
        <p:spPr>
          <a:xfrm>
            <a:off x="1837037" y="2035550"/>
            <a:ext cx="9864674" cy="4502410"/>
          </a:xfrm>
          <a:prstGeom prst="rect">
            <a:avLst/>
          </a:prstGeom>
        </p:spPr>
      </p:pic>
      <p:pic>
        <p:nvPicPr>
          <p:cNvPr id="1032" name="Picture 8" descr="cybotianslogo7 c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191297" y="3909319"/>
            <a:ext cx="1595855" cy="49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79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smtClean="0"/>
              <a:t>OVERVIEW OF </a:t>
            </a:r>
            <a:r>
              <a:rPr lang="en-US" dirty="0"/>
              <a:t>ESP32</a:t>
            </a:r>
            <a:r>
              <a:rPr lang="en-US" b="1" dirty="0"/>
              <a:t/>
            </a:r>
            <a:br>
              <a:rPr lang="en-US" b="1" dirty="0"/>
            </a:br>
            <a:endParaRPr lang="en-US" dirty="0"/>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pic>
        <p:nvPicPr>
          <p:cNvPr id="9" name="Content Placeholder 3"/>
          <p:cNvPicPr>
            <a:picLocks noGrp="1" noChangeAspect="1"/>
          </p:cNvPicPr>
          <p:nvPr>
            <p:ph idx="1"/>
          </p:nvPr>
        </p:nvPicPr>
        <p:blipFill>
          <a:blip r:embed="rId2"/>
          <a:stretch>
            <a:fillRect/>
          </a:stretch>
        </p:blipFill>
        <p:spPr>
          <a:xfrm>
            <a:off x="1510154" y="1737894"/>
            <a:ext cx="10374271" cy="4434306"/>
          </a:xfrm>
          <a:prstGeom prst="rect">
            <a:avLst/>
          </a:prstGeom>
        </p:spPr>
      </p:pic>
      <p:pic>
        <p:nvPicPr>
          <p:cNvPr id="1032" name="Picture 8" descr="cybotianslogo7 c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250669" y="4275079"/>
            <a:ext cx="1748255" cy="49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891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600304" cy="710420"/>
          </a:xfrm>
        </p:spPr>
        <p:txBody>
          <a:bodyPr>
            <a:normAutofit fontScale="90000"/>
          </a:bodyPr>
          <a:lstStyle/>
          <a:p>
            <a:r>
              <a:rPr lang="en-US" dirty="0"/>
              <a:t>PIN DESCRIPTION OF </a:t>
            </a:r>
            <a:r>
              <a:rPr lang="en-US" dirty="0" smtClean="0"/>
              <a:t>ESP32-WROOM-32</a:t>
            </a:r>
            <a:endParaRPr lang="en-US" dirty="0"/>
          </a:p>
        </p:txBody>
      </p:sp>
      <p:sp>
        <p:nvSpPr>
          <p:cNvPr id="10"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SECTION-1C</a:t>
            </a:r>
            <a:endParaRPr lang="en-US" dirty="0"/>
          </a:p>
        </p:txBody>
      </p:sp>
      <p:pic>
        <p:nvPicPr>
          <p:cNvPr id="8" name="Content Placeholder 3"/>
          <p:cNvPicPr>
            <a:picLocks noGrp="1" noChangeAspect="1"/>
          </p:cNvPicPr>
          <p:nvPr>
            <p:ph idx="1"/>
          </p:nvPr>
        </p:nvPicPr>
        <p:blipFill>
          <a:blip r:embed="rId2"/>
          <a:stretch>
            <a:fillRect/>
          </a:stretch>
        </p:blipFill>
        <p:spPr>
          <a:xfrm>
            <a:off x="198120" y="1342768"/>
            <a:ext cx="11993879" cy="5332351"/>
          </a:xfrm>
          <a:prstGeom prst="rect">
            <a:avLst/>
          </a:prstGeom>
        </p:spPr>
      </p:pic>
      <p:sp>
        <p:nvSpPr>
          <p:cNvPr id="4" name="TextBox 3"/>
          <p:cNvSpPr txBox="1"/>
          <p:nvPr/>
        </p:nvSpPr>
        <p:spPr>
          <a:xfrm rot="19469517">
            <a:off x="4611588" y="4399843"/>
            <a:ext cx="2713895" cy="369332"/>
          </a:xfrm>
          <a:prstGeom prst="rect">
            <a:avLst/>
          </a:prstGeom>
          <a:noFill/>
        </p:spPr>
        <p:txBody>
          <a:bodyPr wrap="square" rtlCol="0">
            <a:spAutoFit/>
          </a:bodyPr>
          <a:lstStyle/>
          <a:p>
            <a:r>
              <a:rPr lang="en-US" b="1" dirty="0" smtClean="0">
                <a:solidFill>
                  <a:srgbClr val="FF0000"/>
                </a:solidFill>
              </a:rPr>
              <a:t>https://cybotians.com</a:t>
            </a:r>
            <a:endParaRPr lang="en-US" b="1" dirty="0">
              <a:solidFill>
                <a:srgbClr val="FF0000"/>
              </a:solidFill>
            </a:endParaRPr>
          </a:p>
        </p:txBody>
      </p:sp>
      <p:sp>
        <p:nvSpPr>
          <p:cNvPr id="11" name="TextBox 10"/>
          <p:cNvSpPr txBox="1"/>
          <p:nvPr/>
        </p:nvSpPr>
        <p:spPr>
          <a:xfrm rot="19013783">
            <a:off x="4640564" y="3212802"/>
            <a:ext cx="2655939" cy="369332"/>
          </a:xfrm>
          <a:prstGeom prst="rect">
            <a:avLst/>
          </a:prstGeom>
          <a:noFill/>
        </p:spPr>
        <p:txBody>
          <a:bodyPr wrap="square" rtlCol="0">
            <a:spAutoFit/>
          </a:bodyPr>
          <a:lstStyle/>
          <a:p>
            <a:r>
              <a:rPr lang="en-US" b="1" dirty="0" smtClean="0">
                <a:solidFill>
                  <a:srgbClr val="FF0000"/>
                </a:solidFill>
              </a:rPr>
              <a:t>https://cybotians.com</a:t>
            </a:r>
            <a:endParaRPr lang="en-US" b="1" dirty="0">
              <a:solidFill>
                <a:srgbClr val="FF0000"/>
              </a:solidFill>
            </a:endParaRPr>
          </a:p>
        </p:txBody>
      </p:sp>
      <p:sp>
        <p:nvSpPr>
          <p:cNvPr id="12" name="TextBox 11"/>
          <p:cNvSpPr txBox="1"/>
          <p:nvPr/>
        </p:nvSpPr>
        <p:spPr>
          <a:xfrm rot="19469517">
            <a:off x="4617316" y="2065535"/>
            <a:ext cx="2707579" cy="369332"/>
          </a:xfrm>
          <a:prstGeom prst="rect">
            <a:avLst/>
          </a:prstGeom>
          <a:noFill/>
        </p:spPr>
        <p:txBody>
          <a:bodyPr wrap="square" rtlCol="0">
            <a:spAutoFit/>
          </a:bodyPr>
          <a:lstStyle/>
          <a:p>
            <a:r>
              <a:rPr lang="en-US" b="1" dirty="0" smtClean="0">
                <a:solidFill>
                  <a:srgbClr val="FF0000"/>
                </a:solidFill>
              </a:rPr>
              <a:t>https://cybotians.com</a:t>
            </a:r>
            <a:endParaRPr lang="en-US" b="1" dirty="0">
              <a:solidFill>
                <a:srgbClr val="FF0000"/>
              </a:solidFill>
            </a:endParaRPr>
          </a:p>
        </p:txBody>
      </p:sp>
    </p:spTree>
    <p:extLst>
      <p:ext uri="{BB962C8B-B14F-4D97-AF65-F5344CB8AC3E}">
        <p14:creationId xmlns:p14="http://schemas.microsoft.com/office/powerpoint/2010/main" val="3614702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INSTALLATIONS</a:t>
            </a:r>
            <a:endParaRPr lang="en-US" dirty="0"/>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3321442646"/>
              </p:ext>
            </p:extLst>
          </p:nvPr>
        </p:nvGraphicFramePr>
        <p:xfrm>
          <a:off x="7740331" y="1345650"/>
          <a:ext cx="3718560" cy="353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File:&lt;strong&gt;Arduino Logo&lt;/strong&gt;.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3763" y="2762970"/>
            <a:ext cx="1030098" cy="701040"/>
          </a:xfrm>
          <a:prstGeom prst="rect">
            <a:avLst/>
          </a:prstGeom>
        </p:spPr>
      </p:pic>
      <p:pic>
        <p:nvPicPr>
          <p:cNvPr id="10" name="Picture 9"/>
          <p:cNvPicPr>
            <a:picLocks noChangeAspect="1"/>
          </p:cNvPicPr>
          <p:nvPr/>
        </p:nvPicPr>
        <p:blipFill>
          <a:blip r:embed="rId8"/>
          <a:stretch>
            <a:fillRect/>
          </a:stretch>
        </p:blipFill>
        <p:spPr>
          <a:xfrm>
            <a:off x="1237199" y="1733828"/>
            <a:ext cx="4663439" cy="4910812"/>
          </a:xfrm>
          <a:prstGeom prst="rect">
            <a:avLst/>
          </a:prstGeom>
        </p:spPr>
      </p:pic>
      <p:sp>
        <p:nvSpPr>
          <p:cNvPr id="11" name="Right Arrow 10"/>
          <p:cNvSpPr/>
          <p:nvPr/>
        </p:nvSpPr>
        <p:spPr>
          <a:xfrm flipH="1" flipV="1">
            <a:off x="5946359" y="2850919"/>
            <a:ext cx="1793972" cy="36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p:cNvSpPr txBox="1">
            <a:spLocks/>
          </p:cNvSpPr>
          <p:nvPr/>
        </p:nvSpPr>
        <p:spPr>
          <a:xfrm>
            <a:off x="83848" y="845615"/>
            <a:ext cx="1425146" cy="500035"/>
          </a:xfrm>
          <a:prstGeom prst="rect">
            <a:avLst/>
          </a:prstGeom>
        </p:spPr>
        <p:txBody>
          <a:bodyPr vert="horz" lIns="91440" tIns="45720" rIns="91440" bIns="45720" rtlCol="0" anchor="t">
            <a:normAutofit fontScale="525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SECTION-2</a:t>
            </a:r>
            <a:endParaRPr lang="en-US" dirty="0"/>
          </a:p>
        </p:txBody>
      </p:sp>
    </p:spTree>
    <p:extLst>
      <p:ext uri="{BB962C8B-B14F-4D97-AF65-F5344CB8AC3E}">
        <p14:creationId xmlns:p14="http://schemas.microsoft.com/office/powerpoint/2010/main" val="664191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6050"/>
          </a:xfrm>
        </p:spPr>
        <p:txBody>
          <a:bodyPr/>
          <a:lstStyle/>
          <a:p>
            <a:r>
              <a:rPr lang="en-US" dirty="0" smtClean="0"/>
              <a:t>SOFTWARE INSTALLATIONS CONTINUES</a:t>
            </a:r>
            <a:endParaRPr lang="en-US" dirty="0"/>
          </a:p>
        </p:txBody>
      </p:sp>
      <p:pic>
        <p:nvPicPr>
          <p:cNvPr id="10" name="Picture 9"/>
          <p:cNvPicPr>
            <a:picLocks noChangeAspect="1"/>
          </p:cNvPicPr>
          <p:nvPr/>
        </p:nvPicPr>
        <p:blipFill>
          <a:blip r:embed="rId2"/>
          <a:stretch>
            <a:fillRect/>
          </a:stretch>
        </p:blipFill>
        <p:spPr>
          <a:xfrm>
            <a:off x="902664" y="1959919"/>
            <a:ext cx="4187496" cy="4489108"/>
          </a:xfrm>
          <a:prstGeom prst="rect">
            <a:avLst/>
          </a:prstGeom>
        </p:spPr>
      </p:pic>
      <p:pic>
        <p:nvPicPr>
          <p:cNvPr id="9" name="Picture 8"/>
          <p:cNvPicPr>
            <a:picLocks noChangeAspect="1"/>
          </p:cNvPicPr>
          <p:nvPr/>
        </p:nvPicPr>
        <p:blipFill>
          <a:blip r:embed="rId3"/>
          <a:stretch>
            <a:fillRect/>
          </a:stretch>
        </p:blipFill>
        <p:spPr>
          <a:xfrm>
            <a:off x="7048768" y="1959919"/>
            <a:ext cx="4325825" cy="4489108"/>
          </a:xfrm>
          <a:prstGeom prst="rect">
            <a:avLst/>
          </a:prstGeom>
        </p:spPr>
      </p:pic>
      <p:sp>
        <p:nvSpPr>
          <p:cNvPr id="13" name="Right Arrow 12"/>
          <p:cNvSpPr/>
          <p:nvPr/>
        </p:nvSpPr>
        <p:spPr>
          <a:xfrm>
            <a:off x="5335173" y="3998109"/>
            <a:ext cx="1468581" cy="206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SECTION-2A</a:t>
            </a:r>
            <a:endParaRPr lang="en-US" dirty="0"/>
          </a:p>
        </p:txBody>
      </p:sp>
    </p:spTree>
    <p:extLst>
      <p:ext uri="{BB962C8B-B14F-4D97-AF65-F5344CB8AC3E}">
        <p14:creationId xmlns:p14="http://schemas.microsoft.com/office/powerpoint/2010/main" val="2151472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6050"/>
          </a:xfrm>
        </p:spPr>
        <p:txBody>
          <a:bodyPr/>
          <a:lstStyle/>
          <a:p>
            <a:r>
              <a:rPr lang="en-US" dirty="0" smtClean="0"/>
              <a:t>SOFTWARE INSTALLATIONS CONTINUES</a:t>
            </a:r>
            <a:endParaRPr lang="en-US" dirty="0"/>
          </a:p>
        </p:txBody>
      </p:sp>
      <p:pic>
        <p:nvPicPr>
          <p:cNvPr id="6" name="Picture 5"/>
          <p:cNvPicPr>
            <a:picLocks noChangeAspect="1"/>
          </p:cNvPicPr>
          <p:nvPr/>
        </p:nvPicPr>
        <p:blipFill>
          <a:blip r:embed="rId2"/>
          <a:stretch>
            <a:fillRect/>
          </a:stretch>
        </p:blipFill>
        <p:spPr>
          <a:xfrm>
            <a:off x="2592924" y="2263638"/>
            <a:ext cx="8364635" cy="4255275"/>
          </a:xfrm>
          <a:prstGeom prst="rect">
            <a:avLst/>
          </a:prstGeom>
        </p:spPr>
      </p:pic>
      <p:sp>
        <p:nvSpPr>
          <p:cNvPr id="3" name="Rounded Rectangle 2"/>
          <p:cNvSpPr/>
          <p:nvPr/>
        </p:nvSpPr>
        <p:spPr>
          <a:xfrm>
            <a:off x="2592925" y="1280160"/>
            <a:ext cx="9248555" cy="441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Times New Roman" panose="02020603050405020304" pitchFamily="18" charset="0"/>
                <a:cs typeface="Times New Roman" panose="02020603050405020304" pitchFamily="18" charset="0"/>
                <a:hlinkClick r:id="rId3"/>
              </a:rPr>
              <a:t>http://</a:t>
            </a:r>
            <a:r>
              <a:rPr lang="en-IN" dirty="0" smtClean="0">
                <a:latin typeface="Times New Roman" panose="02020603050405020304" pitchFamily="18" charset="0"/>
                <a:cs typeface="Times New Roman" panose="02020603050405020304" pitchFamily="18" charset="0"/>
                <a:hlinkClick r:id="rId3"/>
              </a:rPr>
              <a:t>arduino.esp8266.com/stable/package_esp8266com_index.json</a:t>
            </a:r>
            <a:r>
              <a:rPr lang="en-IN" dirty="0" smtClean="0">
                <a:latin typeface="Times New Roman" panose="02020603050405020304" pitchFamily="18" charset="0"/>
                <a:cs typeface="Times New Roman" panose="02020603050405020304" pitchFamily="18" charset="0"/>
              </a:rPr>
              <a:t> ,</a:t>
            </a:r>
            <a:endParaRPr lang="en-US" dirty="0"/>
          </a:p>
        </p:txBody>
      </p:sp>
      <p:sp>
        <p:nvSpPr>
          <p:cNvPr id="8" name="Rounded Rectangle 7"/>
          <p:cNvSpPr/>
          <p:nvPr/>
        </p:nvSpPr>
        <p:spPr>
          <a:xfrm>
            <a:off x="2592924" y="1787869"/>
            <a:ext cx="9248555" cy="441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Times New Roman" panose="02020603050405020304" pitchFamily="18" charset="0"/>
                <a:cs typeface="Times New Roman" panose="02020603050405020304" pitchFamily="18" charset="0"/>
                <a:hlinkClick r:id="rId4"/>
              </a:rPr>
              <a:t>https://raw.githubusercontent.com/espressif/arduino-esp32/gh-pages/package_esp32_index.json</a:t>
            </a:r>
            <a:endParaRPr lang="en-US" dirty="0"/>
          </a:p>
        </p:txBody>
      </p:sp>
      <p:cxnSp>
        <p:nvCxnSpPr>
          <p:cNvPr id="16" name="Curved Connector 15"/>
          <p:cNvCxnSpPr>
            <a:stCxn id="3" idx="1"/>
          </p:cNvCxnSpPr>
          <p:nvPr/>
        </p:nvCxnSpPr>
        <p:spPr>
          <a:xfrm rot="10800000" flipH="1" flipV="1">
            <a:off x="2592924" y="1501140"/>
            <a:ext cx="2085755" cy="3924300"/>
          </a:xfrm>
          <a:prstGeom prst="curvedConnector4">
            <a:avLst>
              <a:gd name="adj1" fmla="val -68683"/>
              <a:gd name="adj2" fmla="val 78836"/>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3" name="Curved Connector 22"/>
          <p:cNvCxnSpPr>
            <a:stCxn id="8" idx="1"/>
          </p:cNvCxnSpPr>
          <p:nvPr/>
        </p:nvCxnSpPr>
        <p:spPr>
          <a:xfrm rot="10800000" flipH="1" flipV="1">
            <a:off x="2592924" y="2008848"/>
            <a:ext cx="2375316" cy="3416591"/>
          </a:xfrm>
          <a:prstGeom prst="curvedConnector4">
            <a:avLst>
              <a:gd name="adj1" fmla="val -44271"/>
              <a:gd name="adj2" fmla="val 63939"/>
            </a:avLst>
          </a:prstGeom>
          <a:ln w="762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Frame 26"/>
          <p:cNvSpPr/>
          <p:nvPr/>
        </p:nvSpPr>
        <p:spPr>
          <a:xfrm>
            <a:off x="4450080" y="5425440"/>
            <a:ext cx="5196840" cy="24384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SECTION-2A</a:t>
            </a:r>
            <a:endParaRPr lang="en-US" dirty="0"/>
          </a:p>
        </p:txBody>
      </p:sp>
    </p:spTree>
    <p:extLst>
      <p:ext uri="{BB962C8B-B14F-4D97-AF65-F5344CB8AC3E}">
        <p14:creationId xmlns:p14="http://schemas.microsoft.com/office/powerpoint/2010/main" val="3387041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17512"/>
          </a:xfrm>
        </p:spPr>
        <p:txBody>
          <a:bodyPr/>
          <a:lstStyle/>
          <a:p>
            <a:r>
              <a:rPr lang="en-US" b="1" dirty="0" smtClean="0"/>
              <a:t>SENSORS</a:t>
            </a:r>
            <a:r>
              <a:rPr lang="en-US" b="1" dirty="0"/>
              <a:t>, ACTUATORS, AND DISPLAYS</a:t>
            </a:r>
            <a:endParaRPr lang="en-US" dirty="0"/>
          </a:p>
        </p:txBody>
      </p:sp>
      <p:sp>
        <p:nvSpPr>
          <p:cNvPr id="3" name="Content Placeholder 2"/>
          <p:cNvSpPr>
            <a:spLocks noGrp="1"/>
          </p:cNvSpPr>
          <p:nvPr>
            <p:ph idx="1"/>
          </p:nvPr>
        </p:nvSpPr>
        <p:spPr>
          <a:xfrm>
            <a:off x="2589212" y="2133600"/>
            <a:ext cx="8915400" cy="2479589"/>
          </a:xfrm>
        </p:spPr>
        <p:txBody>
          <a:bodyPr>
            <a:normAutofit lnSpcReduction="10000"/>
          </a:bodyPr>
          <a:lstStyle/>
          <a:p>
            <a:pPr algn="just"/>
            <a:r>
              <a:rPr lang="en-US" sz="2400" b="1" dirty="0"/>
              <a:t>Sensors</a:t>
            </a:r>
          </a:p>
          <a:p>
            <a:pPr marL="0" indent="0" algn="just">
              <a:buNone/>
            </a:pPr>
            <a:r>
              <a:rPr lang="en-US" dirty="0"/>
              <a:t>A sensor detects (senses) changes in the ambient conditions or the state of another device or a system, and forwards or processes this information in a certain manner. They perform some input functions by sensing or feeling the physical changes in characteristics of a system in response to stimuli. For example, heat is converted to electrical signals in a temperature sensor, or atmospheric pressure is converted to electrical signals in a barometer</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5954314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17512"/>
          </a:xfrm>
        </p:spPr>
        <p:txBody>
          <a:bodyPr/>
          <a:lstStyle/>
          <a:p>
            <a:r>
              <a:rPr lang="en-US" b="1" dirty="0" smtClean="0"/>
              <a:t>SENSORS</a:t>
            </a:r>
            <a:r>
              <a:rPr lang="en-US" b="1" dirty="0"/>
              <a:t>, ACTUATORS, AND DISPLAYS</a:t>
            </a:r>
            <a:endParaRPr lang="en-US" dirty="0"/>
          </a:p>
        </p:txBody>
      </p:sp>
      <p:sp>
        <p:nvSpPr>
          <p:cNvPr id="3" name="Content Placeholder 2"/>
          <p:cNvSpPr>
            <a:spLocks noGrp="1"/>
          </p:cNvSpPr>
          <p:nvPr>
            <p:ph idx="1"/>
          </p:nvPr>
        </p:nvSpPr>
        <p:spPr>
          <a:xfrm>
            <a:off x="2589212" y="2133600"/>
            <a:ext cx="8915400" cy="3674076"/>
          </a:xfrm>
        </p:spPr>
        <p:txBody>
          <a:bodyPr>
            <a:normAutofit/>
          </a:bodyPr>
          <a:lstStyle/>
          <a:p>
            <a:r>
              <a:rPr lang="en-US" sz="2400" b="1" dirty="0"/>
              <a:t>Actuators</a:t>
            </a:r>
          </a:p>
          <a:p>
            <a:pPr marL="0" indent="0" algn="just">
              <a:buNone/>
            </a:pPr>
            <a:r>
              <a:rPr lang="en-US" dirty="0"/>
              <a:t>An actuator is a component of a machine or system that moves or controls the mechanism or the system. An actuator is a mechanism by which a control system acts upon an environment An actuator requires a control signal and a source of energy. Upon receiving a control signal, the actuator responds by converting the energy into mechanical motion. The control system can be simple (a fixed mechanical or electronic system), software‐based (e.g. a printer driver, robot control system), a human, or any other input</a:t>
            </a:r>
            <a:r>
              <a:rPr lang="en-US" dirty="0" smtClean="0"/>
              <a:t>.</a:t>
            </a:r>
            <a:endParaRPr lang="en-US" sz="2400" dirty="0"/>
          </a:p>
        </p:txBody>
      </p:sp>
    </p:spTree>
    <p:extLst>
      <p:ext uri="{BB962C8B-B14F-4D97-AF65-F5344CB8AC3E}">
        <p14:creationId xmlns:p14="http://schemas.microsoft.com/office/powerpoint/2010/main" val="2681891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17512"/>
          </a:xfrm>
        </p:spPr>
        <p:txBody>
          <a:bodyPr/>
          <a:lstStyle/>
          <a:p>
            <a:r>
              <a:rPr lang="en-US" b="1" dirty="0" smtClean="0"/>
              <a:t>SENSORS</a:t>
            </a:r>
            <a:r>
              <a:rPr lang="en-US" b="1" dirty="0"/>
              <a:t>, ACTUATORS, AND DISPLAYS</a:t>
            </a:r>
            <a:endParaRPr lang="en-US" dirty="0"/>
          </a:p>
        </p:txBody>
      </p:sp>
      <p:sp>
        <p:nvSpPr>
          <p:cNvPr id="3" name="Content Placeholder 2"/>
          <p:cNvSpPr>
            <a:spLocks noGrp="1"/>
          </p:cNvSpPr>
          <p:nvPr>
            <p:ph idx="1"/>
          </p:nvPr>
        </p:nvSpPr>
        <p:spPr>
          <a:xfrm>
            <a:off x="2589212" y="2133600"/>
            <a:ext cx="8915400" cy="3105665"/>
          </a:xfrm>
        </p:spPr>
        <p:txBody>
          <a:bodyPr>
            <a:normAutofit/>
          </a:bodyPr>
          <a:lstStyle/>
          <a:p>
            <a:pPr algn="just"/>
            <a:r>
              <a:rPr lang="en-US" sz="2400" b="1" dirty="0"/>
              <a:t>Displays</a:t>
            </a:r>
          </a:p>
          <a:p>
            <a:pPr marL="0" indent="0" algn="just">
              <a:buNone/>
            </a:pPr>
            <a:r>
              <a:rPr lang="en-US" dirty="0"/>
              <a:t>A display device is an output device for the presentation of information in a visual or tactile form (the latter used for example in tactile electronic displays for blind people). When the input information that is supplied has an electrical signal the display is called an electronic display. Here, I have discussed the interfacing of some common display boards with Arduino Uno</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1517936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0" name="Isosceles Triangle 39"/>
          <p:cNvSpPr/>
          <p:nvPr/>
        </p:nvSpPr>
        <p:spPr>
          <a:xfrm rot="10800000">
            <a:off x="-46298" y="0"/>
            <a:ext cx="12439524" cy="6858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1" y="0"/>
            <a:ext cx="12192001" cy="6858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48119" y="1589992"/>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Oval 21"/>
          <p:cNvSpPr/>
          <p:nvPr/>
        </p:nvSpPr>
        <p:spPr>
          <a:xfrm>
            <a:off x="4398958" y="2084760"/>
            <a:ext cx="3544447" cy="27432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Content Placeholder 3" descr="File:&lt;strong&gt;Arduino&lt;/strong&gt;-&lt;strong&gt;uno&lt;/strong&gt;-perspective-&lt;strong&gt;transparent&lt;/strong&gt;.pn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861" y="2104812"/>
            <a:ext cx="1651687" cy="1453575"/>
          </a:xfrm>
          <a:prstGeom prst="rect">
            <a:avLst/>
          </a:prstGeom>
        </p:spPr>
      </p:pic>
      <p:pic>
        <p:nvPicPr>
          <p:cNvPr id="10" name="Picture 4" descr="https://joy-it.net/files/files/Produkte/SBC-NodeMCU-ESP32/SBC-NodeMCU-ESP3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330514" y="3113495"/>
            <a:ext cx="1231030" cy="12310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672">
            <a:off x="4120125" y="2945871"/>
            <a:ext cx="2649956" cy="1987468"/>
          </a:xfrm>
          <a:prstGeom prst="rect">
            <a:avLst/>
          </a:prstGeom>
        </p:spPr>
      </p:pic>
      <p:sp>
        <p:nvSpPr>
          <p:cNvPr id="23" name="Oval 22"/>
          <p:cNvSpPr/>
          <p:nvPr/>
        </p:nvSpPr>
        <p:spPr>
          <a:xfrm>
            <a:off x="4526696" y="327661"/>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Oval 23"/>
          <p:cNvSpPr/>
          <p:nvPr/>
        </p:nvSpPr>
        <p:spPr>
          <a:xfrm>
            <a:off x="6893972" y="790854"/>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Oval 24"/>
          <p:cNvSpPr/>
          <p:nvPr/>
        </p:nvSpPr>
        <p:spPr>
          <a:xfrm>
            <a:off x="7950449" y="2560423"/>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Oval 26"/>
          <p:cNvSpPr/>
          <p:nvPr/>
        </p:nvSpPr>
        <p:spPr>
          <a:xfrm>
            <a:off x="6912902" y="4335130"/>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Oval 27"/>
          <p:cNvSpPr/>
          <p:nvPr/>
        </p:nvSpPr>
        <p:spPr>
          <a:xfrm>
            <a:off x="4702186" y="4799287"/>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Oval 28"/>
          <p:cNvSpPr/>
          <p:nvPr/>
        </p:nvSpPr>
        <p:spPr>
          <a:xfrm>
            <a:off x="2753788" y="3721697"/>
            <a:ext cx="2021983" cy="17771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0" name="Picture 29" descr="&lt;strong&gt;MQ&lt;/strong&gt;-135 - jpralves.net"/>
          <p:cNvPicPr>
            <a:picLocks noChangeAspect="1"/>
          </p:cNvPicPr>
          <p:nvPr/>
        </p:nvPicPr>
        <p:blipFill rotWithShape="1">
          <a:blip r:embed="rId6">
            <a:extLst>
              <a:ext uri="{28A0092B-C50C-407E-A947-70E740481C1C}">
                <a14:useLocalDpi xmlns:a14="http://schemas.microsoft.com/office/drawing/2010/main" val="0"/>
              </a:ext>
            </a:extLst>
          </a:blip>
          <a:srcRect b="15044"/>
          <a:stretch/>
        </p:blipFill>
        <p:spPr>
          <a:xfrm rot="5597914">
            <a:off x="8259966" y="2931274"/>
            <a:ext cx="1402947" cy="1110035"/>
          </a:xfrm>
          <a:prstGeom prst="rect">
            <a:avLst/>
          </a:prstGeom>
        </p:spPr>
      </p:pic>
      <p:pic>
        <p:nvPicPr>
          <p:cNvPr id="31" name="Picture 30" descr="arduino uno - Using &lt;strong&gt;IR&lt;/strong&gt; &lt;strong&gt;Sensor&lt;/strong&gt; to sense movement? - Arduino Stack Exchange"/>
          <p:cNvPicPr>
            <a:picLocks noChangeAspect="1"/>
          </p:cNvPicPr>
          <p:nvPr/>
        </p:nvPicPr>
        <p:blipFill rotWithShape="1">
          <a:blip r:embed="rId7">
            <a:extLst>
              <a:ext uri="{28A0092B-C50C-407E-A947-70E740481C1C}">
                <a14:useLocalDpi xmlns:a14="http://schemas.microsoft.com/office/drawing/2010/main" val="0"/>
              </a:ext>
            </a:extLst>
          </a:blip>
          <a:srcRect l="22029" r="17576"/>
          <a:stretch/>
        </p:blipFill>
        <p:spPr>
          <a:xfrm>
            <a:off x="4957816" y="638423"/>
            <a:ext cx="1159587" cy="1230986"/>
          </a:xfrm>
          <a:prstGeom prst="rect">
            <a:avLst/>
          </a:prstGeom>
        </p:spPr>
      </p:pic>
      <p:pic>
        <p:nvPicPr>
          <p:cNvPr id="32" name="Content Placeholder 3" descr="Với iNut cảm biến bạn đã có thể làm được gì? Dự án kiểm soát nhiệt độ ..."/>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1980" y="5116111"/>
            <a:ext cx="1369299" cy="1210608"/>
          </a:xfrm>
          <a:prstGeom prst="rect">
            <a:avLst/>
          </a:prstGeom>
        </p:spPr>
      </p:pic>
      <p:pic>
        <p:nvPicPr>
          <p:cNvPr id="33" name="Picture 32" descr="voltage - Relate Pyroelectric &lt;strong&gt;Passive Infrared&lt;/strong&gt; &lt;strong&gt;Sensor&lt;/strong&gt; analog output to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716" y="1130123"/>
            <a:ext cx="1502854" cy="1127684"/>
          </a:xfrm>
          <a:prstGeom prst="rect">
            <a:avLst/>
          </a:prstGeom>
        </p:spPr>
      </p:pic>
      <p:pic>
        <p:nvPicPr>
          <p:cNvPr id="34" name="Picture 33"/>
          <p:cNvPicPr>
            <a:picLocks noChangeAspect="1"/>
          </p:cNvPicPr>
          <p:nvPr/>
        </p:nvPicPr>
        <p:blipFill>
          <a:blip r:embed="rId10"/>
          <a:stretch>
            <a:fillRect/>
          </a:stretch>
        </p:blipFill>
        <p:spPr>
          <a:xfrm>
            <a:off x="7242696" y="4674225"/>
            <a:ext cx="1383018" cy="1097351"/>
          </a:xfrm>
          <a:prstGeom prst="rect">
            <a:avLst/>
          </a:prstGeom>
        </p:spPr>
      </p:pic>
      <p:pic>
        <p:nvPicPr>
          <p:cNvPr id="35" name="Picture 34" descr="&lt;strong&gt;SENSOR&lt;/strong&gt; DE &lt;strong&gt;COLOR&lt;/strong&gt; ~ MUNDO TIC"/>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4118" y="3988235"/>
            <a:ext cx="1245979" cy="1248352"/>
          </a:xfrm>
          <a:prstGeom prst="rect">
            <a:avLst/>
          </a:prstGeom>
        </p:spPr>
      </p:pic>
      <p:pic>
        <p:nvPicPr>
          <p:cNvPr id="36" name="Picture 35" descr="microcontroller - Adding an Obstacle Avoidance &lt;strong&gt;Sensor&lt;/strong&gt; to a PIC ..."/>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9304" y="2003107"/>
            <a:ext cx="1382610" cy="996778"/>
          </a:xfrm>
          <a:prstGeom prst="rect">
            <a:avLst/>
          </a:prstGeom>
        </p:spPr>
      </p:pic>
    </p:spTree>
    <p:extLst>
      <p:ext uri="{BB962C8B-B14F-4D97-AF65-F5344CB8AC3E}">
        <p14:creationId xmlns:p14="http://schemas.microsoft.com/office/powerpoint/2010/main" val="628303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Before starting the interfacing, Let’s See Where to find the codes for this topic</a:t>
            </a:r>
            <a:endParaRPr lang="en-US" dirty="0"/>
          </a:p>
        </p:txBody>
      </p:sp>
      <p:sp>
        <p:nvSpPr>
          <p:cNvPr id="3" name="Content Placeholder 2"/>
          <p:cNvSpPr>
            <a:spLocks noGrp="1"/>
          </p:cNvSpPr>
          <p:nvPr>
            <p:ph idx="1"/>
          </p:nvPr>
        </p:nvSpPr>
        <p:spPr>
          <a:xfrm>
            <a:off x="2951677" y="3262183"/>
            <a:ext cx="8915400" cy="560173"/>
          </a:xfrm>
        </p:spPr>
        <p:txBody>
          <a:bodyPr/>
          <a:lstStyle/>
          <a:p>
            <a:r>
              <a:rPr lang="en-US" dirty="0">
                <a:hlinkClick r:id="rId2"/>
              </a:rPr>
              <a:t>https://github.com/joydipdutta001/ArduinoStepByStep</a:t>
            </a:r>
            <a:endParaRPr lang="en-US" dirty="0"/>
          </a:p>
        </p:txBody>
      </p:sp>
    </p:spTree>
    <p:extLst>
      <p:ext uri="{BB962C8B-B14F-4D97-AF65-F5344CB8AC3E}">
        <p14:creationId xmlns:p14="http://schemas.microsoft.com/office/powerpoint/2010/main" val="512251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03328"/>
          </a:xfrm>
        </p:spPr>
        <p:txBody>
          <a:bodyPr>
            <a:normAutofit/>
          </a:bodyPr>
          <a:lstStyle/>
          <a:p>
            <a:r>
              <a:rPr lang="en-US" sz="3200" b="1" dirty="0" smtClean="0"/>
              <a:t>Temperature </a:t>
            </a:r>
            <a:r>
              <a:rPr lang="en-US" sz="3200" b="1" dirty="0"/>
              <a:t>and Humidity Sensor ( DHT22 )</a:t>
            </a:r>
            <a:endParaRPr lang="en-US" sz="3200" dirty="0"/>
          </a:p>
        </p:txBody>
      </p:sp>
      <p:sp>
        <p:nvSpPr>
          <p:cNvPr id="3" name="Content Placeholder 2"/>
          <p:cNvSpPr>
            <a:spLocks noGrp="1"/>
          </p:cNvSpPr>
          <p:nvPr>
            <p:ph idx="1"/>
          </p:nvPr>
        </p:nvSpPr>
        <p:spPr>
          <a:xfrm>
            <a:off x="6290777" y="1762898"/>
            <a:ext cx="5493921" cy="3748216"/>
          </a:xfrm>
        </p:spPr>
        <p:txBody>
          <a:bodyPr>
            <a:normAutofit lnSpcReduction="10000"/>
          </a:bodyPr>
          <a:lstStyle/>
          <a:p>
            <a:pPr marL="0" indent="0" algn="just">
              <a:buNone/>
            </a:pPr>
            <a:r>
              <a:rPr lang="en-US" sz="2400" b="1" dirty="0"/>
              <a:t>Technical Specifications:</a:t>
            </a:r>
          </a:p>
          <a:p>
            <a:pPr algn="just" fontAlgn="base"/>
            <a:r>
              <a:rPr lang="en-US" dirty="0"/>
              <a:t>Operating Voltage: 3.5V to 5.5V</a:t>
            </a:r>
          </a:p>
          <a:p>
            <a:pPr algn="just" fontAlgn="base"/>
            <a:r>
              <a:rPr lang="en-US" dirty="0"/>
              <a:t>Operating current: 0.3mA (measuring) 60uA (standby)</a:t>
            </a:r>
          </a:p>
          <a:p>
            <a:pPr algn="just" fontAlgn="base"/>
            <a:r>
              <a:rPr lang="en-US" dirty="0"/>
              <a:t>Output: Serial data</a:t>
            </a:r>
          </a:p>
          <a:p>
            <a:pPr algn="just" fontAlgn="base"/>
            <a:r>
              <a:rPr lang="en-US" dirty="0"/>
              <a:t>Temperature Range: -40°C to 80°C</a:t>
            </a:r>
          </a:p>
          <a:p>
            <a:pPr algn="just" fontAlgn="base"/>
            <a:r>
              <a:rPr lang="en-US" dirty="0"/>
              <a:t>Humidity Range: 0% to 100%</a:t>
            </a:r>
          </a:p>
          <a:p>
            <a:pPr algn="just" fontAlgn="base"/>
            <a:r>
              <a:rPr lang="en-US" dirty="0"/>
              <a:t>Resolution: Temperature and Humidity both are 16-bit</a:t>
            </a:r>
          </a:p>
          <a:p>
            <a:pPr algn="just" fontAlgn="base"/>
            <a:r>
              <a:rPr lang="en-US" dirty="0"/>
              <a:t>Accuracy: ±0.5°C and ±1</a:t>
            </a:r>
            <a:r>
              <a:rPr lang="en-US" dirty="0" smtClean="0"/>
              <a:t>%</a:t>
            </a:r>
            <a:endParaRPr lang="en-US" dirty="0"/>
          </a:p>
        </p:txBody>
      </p:sp>
      <p:pic>
        <p:nvPicPr>
          <p:cNvPr id="1026" name="Picture 2" descr="https://lh4.googleusercontent.com/UQJCYxpnIBJP6EixrTki3JPElQ9KCp65pt_qN4khh4ju1PLcs44Njm26uzkAxWE68jnRrXxBN8LBNyaoU_l-MU3SE7DigL4qY8CQyrlHv3b8nCcao4o-KJhoXqTUrK77ffLHPWl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2084174"/>
            <a:ext cx="3445647" cy="275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85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Use DHT22 Sensor module:</a:t>
            </a:r>
            <a:endParaRPr lang="en-US" dirty="0"/>
          </a:p>
        </p:txBody>
      </p:sp>
      <p:pic>
        <p:nvPicPr>
          <p:cNvPr id="2050" name="Picture 2" descr="DHT22 Microcontroller Interfacing Circui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44" y="1781433"/>
            <a:ext cx="3447697" cy="22117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cel datalogger using Arduino and DHT22 sensor - Simple Pro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844" y="3993164"/>
            <a:ext cx="3447697" cy="25097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817552125"/>
              </p:ext>
            </p:extLst>
          </p:nvPr>
        </p:nvGraphicFramePr>
        <p:xfrm>
          <a:off x="5946183" y="2651639"/>
          <a:ext cx="5172787" cy="2159000"/>
        </p:xfrm>
        <a:graphic>
          <a:graphicData uri="http://schemas.openxmlformats.org/drawingml/2006/table">
            <a:tbl>
              <a:tblPr/>
              <a:tblGrid>
                <a:gridCol w="2363684">
                  <a:extLst>
                    <a:ext uri="{9D8B030D-6E8A-4147-A177-3AD203B41FA5}">
                      <a16:colId xmlns:a16="http://schemas.microsoft.com/office/drawing/2014/main" val="4083840206"/>
                    </a:ext>
                  </a:extLst>
                </a:gridCol>
                <a:gridCol w="2809103">
                  <a:extLst>
                    <a:ext uri="{9D8B030D-6E8A-4147-A177-3AD203B41FA5}">
                      <a16:colId xmlns:a16="http://schemas.microsoft.com/office/drawing/2014/main" val="1085560598"/>
                    </a:ext>
                  </a:extLst>
                </a:gridCol>
              </a:tblGrid>
              <a:tr h="370843">
                <a:tc>
                  <a:txBody>
                    <a:bodyPr/>
                    <a:lstStyle/>
                    <a:p>
                      <a:pPr indent="457200" rtl="0" fontAlgn="t">
                        <a:spcBef>
                          <a:spcPts val="0"/>
                        </a:spcBef>
                        <a:spcAft>
                          <a:spcPts val="0"/>
                        </a:spcAft>
                      </a:pPr>
                      <a:r>
                        <a:rPr lang="en-US" sz="2000" b="1" i="0" u="none" strike="noStrike" dirty="0">
                          <a:solidFill>
                            <a:srgbClr val="101010"/>
                          </a:solidFill>
                          <a:effectLst/>
                          <a:latin typeface="Times New Roman" panose="02020603050405020304" pitchFamily="18" charset="0"/>
                        </a:rPr>
                        <a:t>Pin</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101010"/>
                          </a:solidFill>
                          <a:effectLst/>
                          <a:latin typeface="Times New Roman" panose="02020603050405020304" pitchFamily="18" charset="0"/>
                        </a:rPr>
                        <a:t>Wiring to Arduino Uno</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483008"/>
                  </a:ext>
                </a:extLst>
              </a:tr>
              <a:tr h="370843">
                <a:tc>
                  <a:txBody>
                    <a:bodyPr/>
                    <a:lstStyle/>
                    <a:p>
                      <a:pPr algn="ctr" rtl="0" fontAlgn="t">
                        <a:spcBef>
                          <a:spcPts val="0"/>
                        </a:spcBef>
                        <a:spcAft>
                          <a:spcPts val="0"/>
                        </a:spcAft>
                      </a:pPr>
                      <a:r>
                        <a:rPr lang="en-US" sz="2000" b="0" i="0" u="none" strike="noStrike" dirty="0">
                          <a:solidFill>
                            <a:srgbClr val="101010"/>
                          </a:solidFill>
                          <a:effectLst/>
                          <a:latin typeface="Times New Roman" panose="02020603050405020304" pitchFamily="18" charset="0"/>
                        </a:rPr>
                        <a:t>1st pin- VCC</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101010"/>
                          </a:solidFill>
                          <a:effectLst/>
                          <a:latin typeface="Times New Roman" panose="02020603050405020304" pitchFamily="18" charset="0"/>
                        </a:rPr>
                        <a:t>5V</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0535651"/>
                  </a:ext>
                </a:extLst>
              </a:tr>
              <a:tr h="370843">
                <a:tc>
                  <a:txBody>
                    <a:bodyPr/>
                    <a:lstStyle/>
                    <a:p>
                      <a:pPr algn="ctr" rtl="0" fontAlgn="t">
                        <a:spcBef>
                          <a:spcPts val="0"/>
                        </a:spcBef>
                        <a:spcAft>
                          <a:spcPts val="0"/>
                        </a:spcAft>
                      </a:pPr>
                      <a:r>
                        <a:rPr lang="en-US" sz="2000" b="0" i="0" u="none" strike="noStrike" dirty="0">
                          <a:solidFill>
                            <a:srgbClr val="101010"/>
                          </a:solidFill>
                          <a:effectLst/>
                          <a:latin typeface="Times New Roman" panose="02020603050405020304" pitchFamily="18" charset="0"/>
                        </a:rPr>
                        <a:t>2nd pin- </a:t>
                      </a:r>
                      <a:r>
                        <a:rPr lang="en-US" sz="2000" b="0" i="0" u="none" strike="noStrike" dirty="0" err="1">
                          <a:solidFill>
                            <a:srgbClr val="101010"/>
                          </a:solidFill>
                          <a:effectLst/>
                          <a:latin typeface="Times New Roman" panose="02020603050405020304" pitchFamily="18" charset="0"/>
                        </a:rPr>
                        <a:t>DataOUT</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101010"/>
                          </a:solidFill>
                          <a:effectLst/>
                          <a:latin typeface="Times New Roman" panose="02020603050405020304" pitchFamily="18" charset="0"/>
                        </a:rPr>
                        <a:t>Digital pin 2</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7694402"/>
                  </a:ext>
                </a:extLst>
              </a:tr>
              <a:tr h="370843">
                <a:tc>
                  <a:txBody>
                    <a:bodyPr/>
                    <a:lstStyle/>
                    <a:p>
                      <a:pPr algn="ctr" rtl="0" fontAlgn="t">
                        <a:spcBef>
                          <a:spcPts val="0"/>
                        </a:spcBef>
                        <a:spcAft>
                          <a:spcPts val="0"/>
                        </a:spcAft>
                      </a:pPr>
                      <a:r>
                        <a:rPr lang="en-US" sz="2000" b="0" i="0" u="none" strike="noStrike">
                          <a:solidFill>
                            <a:srgbClr val="101010"/>
                          </a:solidFill>
                          <a:effectLst/>
                          <a:latin typeface="Times New Roman" panose="02020603050405020304" pitchFamily="18" charset="0"/>
                        </a:rPr>
                        <a:t>3rd pin</a:t>
                      </a:r>
                      <a:endParaRPr lang="en-US" sz="20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101010"/>
                          </a:solidFill>
                          <a:effectLst/>
                          <a:latin typeface="Times New Roman" panose="02020603050405020304" pitchFamily="18" charset="0"/>
                        </a:rPr>
                        <a:t>Not need to connect</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6077090"/>
                  </a:ext>
                </a:extLst>
              </a:tr>
              <a:tr h="387561">
                <a:tc>
                  <a:txBody>
                    <a:bodyPr/>
                    <a:lstStyle/>
                    <a:p>
                      <a:pPr algn="ctr" rtl="0" fontAlgn="t">
                        <a:spcBef>
                          <a:spcPts val="0"/>
                        </a:spcBef>
                        <a:spcAft>
                          <a:spcPts val="0"/>
                        </a:spcAft>
                      </a:pPr>
                      <a:r>
                        <a:rPr lang="en-US" sz="2000" b="0" i="0" u="none" strike="noStrike">
                          <a:solidFill>
                            <a:srgbClr val="101010"/>
                          </a:solidFill>
                          <a:effectLst/>
                          <a:latin typeface="Times New Roman" panose="02020603050405020304" pitchFamily="18" charset="0"/>
                        </a:rPr>
                        <a:t>4th pin- GND</a:t>
                      </a:r>
                      <a:endParaRPr lang="en-US" sz="20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101010"/>
                          </a:solidFill>
                          <a:effectLst/>
                          <a:latin typeface="Times New Roman" panose="02020603050405020304" pitchFamily="18" charset="0"/>
                        </a:rPr>
                        <a:t>GND</a:t>
                      </a:r>
                      <a:endParaRPr lang="en-US" sz="20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536338"/>
                  </a:ext>
                </a:extLst>
              </a:tr>
            </a:tbl>
          </a:graphicData>
        </a:graphic>
      </p:graphicFrame>
      <p:sp>
        <p:nvSpPr>
          <p:cNvPr id="6" name="Rectangle 5"/>
          <p:cNvSpPr>
            <a:spLocks noChangeArrowheads="1"/>
          </p:cNvSpPr>
          <p:nvPr/>
        </p:nvSpPr>
        <p:spPr bwMode="auto">
          <a:xfrm>
            <a:off x="5610225" y="2970510"/>
            <a:ext cx="64028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Content Placeholder 2"/>
          <p:cNvSpPr>
            <a:spLocks noGrp="1"/>
          </p:cNvSpPr>
          <p:nvPr>
            <p:ph idx="1"/>
          </p:nvPr>
        </p:nvSpPr>
        <p:spPr>
          <a:xfrm>
            <a:off x="5946183" y="1905000"/>
            <a:ext cx="5493921" cy="518039"/>
          </a:xfrm>
        </p:spPr>
        <p:txBody>
          <a:bodyPr>
            <a:normAutofit/>
          </a:bodyPr>
          <a:lstStyle/>
          <a:p>
            <a:pPr marL="0" indent="0" algn="just">
              <a:buNone/>
            </a:pPr>
            <a:r>
              <a:rPr lang="en-US" sz="2000" b="1" dirty="0"/>
              <a:t>Circuit Diagram ( Schematics )</a:t>
            </a:r>
            <a:r>
              <a:rPr lang="en-US" sz="2000" b="1" dirty="0" smtClean="0"/>
              <a:t>:</a:t>
            </a:r>
            <a:endParaRPr lang="en-US" sz="2000" b="1" dirty="0"/>
          </a:p>
        </p:txBody>
      </p:sp>
    </p:spTree>
    <p:extLst>
      <p:ext uri="{BB962C8B-B14F-4D97-AF65-F5344CB8AC3E}">
        <p14:creationId xmlns:p14="http://schemas.microsoft.com/office/powerpoint/2010/main" val="3900818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85706"/>
          </a:xfrm>
        </p:spPr>
        <p:txBody>
          <a:bodyPr/>
          <a:lstStyle/>
          <a:p>
            <a:r>
              <a:rPr lang="en-US" b="1"/>
              <a:t>Environmental Sensor ( BMP180 )</a:t>
            </a:r>
            <a:endParaRPr lang="en-US"/>
          </a:p>
        </p:txBody>
      </p:sp>
      <p:sp>
        <p:nvSpPr>
          <p:cNvPr id="3" name="Content Placeholder 2"/>
          <p:cNvSpPr>
            <a:spLocks noGrp="1"/>
          </p:cNvSpPr>
          <p:nvPr>
            <p:ph idx="1"/>
          </p:nvPr>
        </p:nvSpPr>
        <p:spPr>
          <a:xfrm>
            <a:off x="5840627" y="1968843"/>
            <a:ext cx="6084115" cy="3212757"/>
          </a:xfrm>
        </p:spPr>
        <p:txBody>
          <a:bodyPr/>
          <a:lstStyle/>
          <a:p>
            <a:pPr marL="0" indent="0">
              <a:buNone/>
            </a:pPr>
            <a:r>
              <a:rPr lang="en-US" sz="2400" b="1" dirty="0"/>
              <a:t>Technical Specifications:</a:t>
            </a:r>
          </a:p>
          <a:p>
            <a:pPr fontAlgn="base"/>
            <a:r>
              <a:rPr lang="en-US" dirty="0"/>
              <a:t>Operating  voltage of  BMP180: 1.3V – 3.6V</a:t>
            </a:r>
          </a:p>
          <a:p>
            <a:pPr fontAlgn="base"/>
            <a:r>
              <a:rPr lang="en-US" dirty="0"/>
              <a:t>An input voltage of  BMP180MODULE: 3.3V to 5.5V</a:t>
            </a:r>
          </a:p>
          <a:p>
            <a:pPr fontAlgn="base"/>
            <a:r>
              <a:rPr lang="en-US" dirty="0"/>
              <a:t>Peak current: 1000uA</a:t>
            </a:r>
          </a:p>
          <a:p>
            <a:pPr fontAlgn="base"/>
            <a:r>
              <a:rPr lang="en-US" dirty="0"/>
              <a:t>Consumes 0.1uA standby</a:t>
            </a:r>
          </a:p>
          <a:p>
            <a:pPr fontAlgn="base"/>
            <a:r>
              <a:rPr lang="en-US" dirty="0"/>
              <a:t>Maximum voltage at SDA , SCL : VCC + 0.3V</a:t>
            </a:r>
          </a:p>
          <a:p>
            <a:pPr fontAlgn="base"/>
            <a:r>
              <a:rPr lang="en-US" dirty="0"/>
              <a:t>Operating temperature: -40ºC to +80ºC</a:t>
            </a:r>
          </a:p>
          <a:p>
            <a:endParaRPr lang="en-US" dirty="0"/>
          </a:p>
        </p:txBody>
      </p:sp>
      <p:pic>
        <p:nvPicPr>
          <p:cNvPr id="3074" name="Picture 2" descr="BMP180 Sensor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946" y="1968843"/>
            <a:ext cx="2621263" cy="22854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MP180 Sensor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946" y="4254326"/>
            <a:ext cx="2621263" cy="194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6098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Use MP180 Module?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95108958"/>
              </p:ext>
            </p:extLst>
          </p:nvPr>
        </p:nvGraphicFramePr>
        <p:xfrm>
          <a:off x="7508147" y="2342012"/>
          <a:ext cx="4337108" cy="3036792"/>
        </p:xfrm>
        <a:graphic>
          <a:graphicData uri="http://schemas.openxmlformats.org/drawingml/2006/table">
            <a:tbl>
              <a:tblPr/>
              <a:tblGrid>
                <a:gridCol w="2309703">
                  <a:extLst>
                    <a:ext uri="{9D8B030D-6E8A-4147-A177-3AD203B41FA5}">
                      <a16:colId xmlns:a16="http://schemas.microsoft.com/office/drawing/2014/main" val="529796093"/>
                    </a:ext>
                  </a:extLst>
                </a:gridCol>
                <a:gridCol w="2027405">
                  <a:extLst>
                    <a:ext uri="{9D8B030D-6E8A-4147-A177-3AD203B41FA5}">
                      <a16:colId xmlns:a16="http://schemas.microsoft.com/office/drawing/2014/main" val="1070972801"/>
                    </a:ext>
                  </a:extLst>
                </a:gridCol>
              </a:tblGrid>
              <a:tr h="590288">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Pin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Wiring to Arduino Uno</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2570482"/>
                  </a:ext>
                </a:extLst>
              </a:tr>
              <a:tr h="590288">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Vin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5V</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027288"/>
                  </a:ext>
                </a:extLst>
              </a:tr>
              <a:tr h="590288">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29296"/>
                  </a:ext>
                </a:extLst>
              </a:tr>
              <a:tr h="590288">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SCL</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A5</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805268"/>
                  </a:ext>
                </a:extLst>
              </a:tr>
              <a:tr h="590288">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SDA</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A4</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785698"/>
                  </a:ext>
                </a:extLst>
              </a:tr>
            </a:tbl>
          </a:graphicData>
        </a:graphic>
      </p:graphicFrame>
      <p:pic>
        <p:nvPicPr>
          <p:cNvPr id="4098" name="Picture 2" descr="https://lh6.googleusercontent.com/pmi4GXgpxFHqgvOwtQlEo3Bfk1z3ITHJ1PiENzmQulG8DWki_fBc5j5CPfuUuE9coB5X2bCmV1dZyDb1kI0r47k6iocVvvq0Y2W0Bo-Ofn1TdRMsEuhX0Q0LSteshWDicFcJgI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409677" y="787228"/>
            <a:ext cx="3730090" cy="59656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5114925" y="3248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ntent Placeholder 2"/>
          <p:cNvSpPr txBox="1">
            <a:spLocks/>
          </p:cNvSpPr>
          <p:nvPr/>
        </p:nvSpPr>
        <p:spPr>
          <a:xfrm>
            <a:off x="7414256" y="1823973"/>
            <a:ext cx="5493921" cy="518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2000" b="1" smtClean="0"/>
              <a:t>Circuit Diagram ( Schematics ):</a:t>
            </a:r>
            <a:endParaRPr lang="en-US" sz="2000" b="1" dirty="0"/>
          </a:p>
        </p:txBody>
      </p:sp>
    </p:spTree>
    <p:extLst>
      <p:ext uri="{BB962C8B-B14F-4D97-AF65-F5344CB8AC3E}">
        <p14:creationId xmlns:p14="http://schemas.microsoft.com/office/powerpoint/2010/main" val="413266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7287" y="574683"/>
            <a:ext cx="9379250" cy="702182"/>
          </a:xfrm>
        </p:spPr>
        <p:txBody>
          <a:bodyPr>
            <a:noAutofit/>
          </a:bodyPr>
          <a:lstStyle/>
          <a:p>
            <a:r>
              <a:rPr lang="en-US" sz="3200" b="1" dirty="0"/>
              <a:t>Motion Sensor and Accelerometer ( MPU6050 )</a:t>
            </a:r>
            <a:endParaRPr lang="en-US" sz="3200" dirty="0"/>
          </a:p>
        </p:txBody>
      </p:sp>
      <p:sp>
        <p:nvSpPr>
          <p:cNvPr id="3" name="Content Placeholder 2"/>
          <p:cNvSpPr>
            <a:spLocks noGrp="1"/>
          </p:cNvSpPr>
          <p:nvPr>
            <p:ph idx="1"/>
          </p:nvPr>
        </p:nvSpPr>
        <p:spPr>
          <a:xfrm>
            <a:off x="6583298" y="1789269"/>
            <a:ext cx="5153239" cy="3777622"/>
          </a:xfrm>
        </p:spPr>
        <p:txBody>
          <a:bodyPr/>
          <a:lstStyle/>
          <a:p>
            <a:pPr marL="0" indent="0">
              <a:buNone/>
            </a:pPr>
            <a:r>
              <a:rPr lang="en-US" sz="2400" b="1" dirty="0"/>
              <a:t>Technical Specifications:</a:t>
            </a:r>
          </a:p>
          <a:p>
            <a:pPr fontAlgn="base"/>
            <a:r>
              <a:rPr lang="en-US" dirty="0"/>
              <a:t>MEMS 3-axis accelerometer and 3-axis gyroscope values combined</a:t>
            </a:r>
          </a:p>
          <a:p>
            <a:pPr fontAlgn="base"/>
            <a:r>
              <a:rPr lang="en-US" dirty="0"/>
              <a:t>Power Supply: 3-5V</a:t>
            </a:r>
          </a:p>
          <a:p>
            <a:pPr fontAlgn="base"/>
            <a:r>
              <a:rPr lang="en-US" dirty="0"/>
              <a:t>Communication: I2C protocol</a:t>
            </a:r>
          </a:p>
          <a:p>
            <a:pPr fontAlgn="base"/>
            <a:r>
              <a:rPr lang="en-US" dirty="0"/>
              <a:t>Built-in 16-bit ADC provides high accuracy</a:t>
            </a:r>
          </a:p>
          <a:p>
            <a:pPr fontAlgn="base"/>
            <a:r>
              <a:rPr lang="en-US" dirty="0"/>
              <a:t>Built-in DMP provides high computational power</a:t>
            </a:r>
          </a:p>
          <a:p>
            <a:pPr fontAlgn="base"/>
            <a:r>
              <a:rPr lang="en-US" dirty="0"/>
              <a:t>In-built temperature sensor</a:t>
            </a:r>
          </a:p>
          <a:p>
            <a:endParaRPr lang="en-US" dirty="0"/>
          </a:p>
        </p:txBody>
      </p:sp>
      <p:pic>
        <p:nvPicPr>
          <p:cNvPr id="5122" name="Picture 2" descr="MPU6050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213" y="2133600"/>
            <a:ext cx="5025691" cy="30889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PU6050 Mo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679" y="5222561"/>
            <a:ext cx="2181225"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3660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Use MPU6050</a:t>
            </a:r>
            <a:r>
              <a:rPr lang="en-US" b="1" dirty="0" smtClean="0"/>
              <a:t> </a:t>
            </a:r>
            <a:r>
              <a:rPr lang="en-US" b="1" dirty="0"/>
              <a:t>Module?</a:t>
            </a:r>
            <a:endParaRPr lang="en-US" dirty="0"/>
          </a:p>
        </p:txBody>
      </p:sp>
      <p:sp>
        <p:nvSpPr>
          <p:cNvPr id="5" name="Rectangle 3"/>
          <p:cNvSpPr>
            <a:spLocks noChangeArrowheads="1"/>
          </p:cNvSpPr>
          <p:nvPr/>
        </p:nvSpPr>
        <p:spPr bwMode="auto">
          <a:xfrm>
            <a:off x="5114925" y="3248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ntent Placeholder 2"/>
          <p:cNvSpPr txBox="1">
            <a:spLocks/>
          </p:cNvSpPr>
          <p:nvPr/>
        </p:nvSpPr>
        <p:spPr>
          <a:xfrm>
            <a:off x="7414256" y="1823973"/>
            <a:ext cx="5493921" cy="518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2000" b="1" smtClean="0"/>
              <a:t>Circuit Diagram ( Schematics ):</a:t>
            </a:r>
            <a:endParaRPr lang="en-US" sz="2000" b="1" dirty="0"/>
          </a:p>
        </p:txBody>
      </p:sp>
      <p:pic>
        <p:nvPicPr>
          <p:cNvPr id="6146" name="Picture 2" descr="Arduino MPU6050 Circuit Conne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477" y="1999102"/>
            <a:ext cx="5211612" cy="38118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103617431"/>
              </p:ext>
            </p:extLst>
          </p:nvPr>
        </p:nvGraphicFramePr>
        <p:xfrm>
          <a:off x="7480937" y="2415338"/>
          <a:ext cx="4397873" cy="3395615"/>
        </p:xfrm>
        <a:graphic>
          <a:graphicData uri="http://schemas.openxmlformats.org/drawingml/2006/table">
            <a:tbl>
              <a:tblPr/>
              <a:tblGrid>
                <a:gridCol w="2342063">
                  <a:extLst>
                    <a:ext uri="{9D8B030D-6E8A-4147-A177-3AD203B41FA5}">
                      <a16:colId xmlns:a16="http://schemas.microsoft.com/office/drawing/2014/main" val="2081267469"/>
                    </a:ext>
                  </a:extLst>
                </a:gridCol>
                <a:gridCol w="2055810">
                  <a:extLst>
                    <a:ext uri="{9D8B030D-6E8A-4147-A177-3AD203B41FA5}">
                      <a16:colId xmlns:a16="http://schemas.microsoft.com/office/drawing/2014/main" val="3604134396"/>
                    </a:ext>
                  </a:extLst>
                </a:gridCol>
              </a:tblGrid>
              <a:tr h="543995">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Pin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Wiring to Arduino Uno</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512907"/>
                  </a:ext>
                </a:extLst>
              </a:tr>
              <a:tr h="543995">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Vin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5V</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69151"/>
                  </a:ext>
                </a:extLst>
              </a:tr>
              <a:tr h="543995">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277390"/>
                  </a:ext>
                </a:extLst>
              </a:tr>
              <a:tr h="543995">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SCL</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A5</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9471978"/>
                  </a:ext>
                </a:extLst>
              </a:tr>
              <a:tr h="543995">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SDA</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A4</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8939198"/>
                  </a:ext>
                </a:extLst>
              </a:tr>
              <a:tr h="543995">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INT</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2</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611895"/>
                  </a:ext>
                </a:extLst>
              </a:tr>
            </a:tbl>
          </a:graphicData>
        </a:graphic>
      </p:graphicFrame>
    </p:spTree>
    <p:extLst>
      <p:ext uri="{BB962C8B-B14F-4D97-AF65-F5344CB8AC3E}">
        <p14:creationId xmlns:p14="http://schemas.microsoft.com/office/powerpoint/2010/main" val="35923148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76322"/>
          </a:xfrm>
        </p:spPr>
        <p:txBody>
          <a:bodyPr/>
          <a:lstStyle/>
          <a:p>
            <a:r>
              <a:rPr lang="en-US" b="1" dirty="0"/>
              <a:t>Ultrasonic Distance Sensor ( HC-SR04 )</a:t>
            </a:r>
            <a:endParaRPr lang="en-US" dirty="0"/>
          </a:p>
        </p:txBody>
      </p:sp>
      <p:sp>
        <p:nvSpPr>
          <p:cNvPr id="3" name="Content Placeholder 2"/>
          <p:cNvSpPr>
            <a:spLocks noGrp="1"/>
          </p:cNvSpPr>
          <p:nvPr>
            <p:ph idx="1"/>
          </p:nvPr>
        </p:nvSpPr>
        <p:spPr>
          <a:xfrm>
            <a:off x="5700584" y="2133600"/>
            <a:ext cx="5804028" cy="3777622"/>
          </a:xfrm>
        </p:spPr>
        <p:txBody>
          <a:bodyPr/>
          <a:lstStyle/>
          <a:p>
            <a:pPr marL="0" indent="0">
              <a:buNone/>
            </a:pPr>
            <a:r>
              <a:rPr lang="en-US" sz="2400" b="1" dirty="0"/>
              <a:t>Technical Specifications:</a:t>
            </a:r>
          </a:p>
          <a:p>
            <a:pPr fontAlgn="base"/>
            <a:r>
              <a:rPr lang="en-US" dirty="0"/>
              <a:t>Operating voltage: +5V</a:t>
            </a:r>
          </a:p>
          <a:p>
            <a:pPr fontAlgn="base"/>
            <a:r>
              <a:rPr lang="en-US" dirty="0"/>
              <a:t>Theoretical  Measuring Distance: 2cm to 450cm</a:t>
            </a:r>
          </a:p>
          <a:p>
            <a:pPr fontAlgn="base"/>
            <a:r>
              <a:rPr lang="en-US" dirty="0"/>
              <a:t>Practical Measuring Distance: 2cm to 80cm</a:t>
            </a:r>
          </a:p>
          <a:p>
            <a:pPr fontAlgn="base"/>
            <a:r>
              <a:rPr lang="en-US" dirty="0"/>
              <a:t>Accuracy: 3mm</a:t>
            </a:r>
          </a:p>
          <a:p>
            <a:pPr fontAlgn="base"/>
            <a:r>
              <a:rPr lang="en-US" dirty="0"/>
              <a:t>Measuring angle covered: &lt;15°</a:t>
            </a:r>
          </a:p>
          <a:p>
            <a:pPr fontAlgn="base"/>
            <a:r>
              <a:rPr lang="en-US" dirty="0"/>
              <a:t>Operating Current: &lt;15mA</a:t>
            </a:r>
          </a:p>
          <a:p>
            <a:pPr fontAlgn="base"/>
            <a:r>
              <a:rPr lang="en-US" dirty="0"/>
              <a:t>Operating Frequency: 40Hz</a:t>
            </a:r>
          </a:p>
          <a:p>
            <a:endParaRPr lang="en-US" dirty="0"/>
          </a:p>
        </p:txBody>
      </p:sp>
      <p:pic>
        <p:nvPicPr>
          <p:cNvPr id="7170" name="Picture 2" descr="Ultrasonic Sensor HC SR04 Pi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143" y="2619633"/>
            <a:ext cx="3617348" cy="239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258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01640"/>
          </a:xfrm>
        </p:spPr>
        <p:txBody>
          <a:bodyPr>
            <a:normAutofit/>
          </a:bodyPr>
          <a:lstStyle/>
          <a:p>
            <a:r>
              <a:rPr lang="en-US" b="1" dirty="0"/>
              <a:t>How to Use HC-SR04 Module?</a:t>
            </a:r>
            <a:endParaRPr lang="en-US" dirty="0"/>
          </a:p>
        </p:txBody>
      </p:sp>
      <p:sp>
        <p:nvSpPr>
          <p:cNvPr id="5" name="Rectangle 3"/>
          <p:cNvSpPr>
            <a:spLocks noChangeArrowheads="1"/>
          </p:cNvSpPr>
          <p:nvPr/>
        </p:nvSpPr>
        <p:spPr bwMode="auto">
          <a:xfrm>
            <a:off x="5114925" y="3248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Content Placeholder 2"/>
          <p:cNvSpPr txBox="1">
            <a:spLocks/>
          </p:cNvSpPr>
          <p:nvPr/>
        </p:nvSpPr>
        <p:spPr>
          <a:xfrm>
            <a:off x="7414256" y="1823973"/>
            <a:ext cx="5493921" cy="518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2000" b="1" smtClean="0"/>
              <a:t>Circuit Diagram ( Schematics ):</a:t>
            </a:r>
            <a:endParaRPr lang="en-US" sz="2000" b="1" dirty="0"/>
          </a:p>
        </p:txBody>
      </p:sp>
      <p:pic>
        <p:nvPicPr>
          <p:cNvPr id="8194" name="Picture 2" descr="https://lh6.googleusercontent.com/VIfNz0Ov9wmEI13K3mLsMaP_2FfAvnVXec6jQt6HZpEuVXnwKn5Tp1xsjR6VRF2g5GD2NaiY1FIw1pRc7inq4c_1TABQ40qVbuRSzAyyxm6E2mxM81Or7XbeA7Y9nZXO3h5iVU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743" y="2494811"/>
            <a:ext cx="5478458" cy="32366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4232865368"/>
              </p:ext>
            </p:extLst>
          </p:nvPr>
        </p:nvGraphicFramePr>
        <p:xfrm>
          <a:off x="7414256" y="2479830"/>
          <a:ext cx="4391417" cy="3047670"/>
        </p:xfrm>
        <a:graphic>
          <a:graphicData uri="http://schemas.openxmlformats.org/drawingml/2006/table">
            <a:tbl>
              <a:tblPr/>
              <a:tblGrid>
                <a:gridCol w="2338624">
                  <a:extLst>
                    <a:ext uri="{9D8B030D-6E8A-4147-A177-3AD203B41FA5}">
                      <a16:colId xmlns:a16="http://schemas.microsoft.com/office/drawing/2014/main" val="3467407466"/>
                    </a:ext>
                  </a:extLst>
                </a:gridCol>
                <a:gridCol w="2052793">
                  <a:extLst>
                    <a:ext uri="{9D8B030D-6E8A-4147-A177-3AD203B41FA5}">
                      <a16:colId xmlns:a16="http://schemas.microsoft.com/office/drawing/2014/main" val="4239788499"/>
                    </a:ext>
                  </a:extLst>
                </a:gridCol>
              </a:tblGrid>
              <a:tr h="902762">
                <a:tc>
                  <a:txBody>
                    <a:bodyPr/>
                    <a:lstStyle/>
                    <a:p>
                      <a:pPr algn="ctr" rtl="0" fontAlgn="t">
                        <a:spcBef>
                          <a:spcPts val="0"/>
                        </a:spcBef>
                        <a:spcAft>
                          <a:spcPts val="0"/>
                        </a:spcAft>
                      </a:pPr>
                      <a:r>
                        <a:rPr lang="en-US" sz="1800" b="1" i="0" u="none" strike="noStrike" dirty="0">
                          <a:solidFill>
                            <a:srgbClr val="101010"/>
                          </a:solidFill>
                          <a:effectLst/>
                          <a:latin typeface="Times New Roman" panose="02020603050405020304" pitchFamily="18" charset="0"/>
                        </a:rPr>
                        <a:t>Pin</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101010"/>
                          </a:solidFill>
                          <a:effectLst/>
                          <a:latin typeface="Times New Roman" panose="02020603050405020304" pitchFamily="18" charset="0"/>
                        </a:rPr>
                        <a:t>Wiring to Arduino Uno</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63971"/>
                  </a:ext>
                </a:extLst>
              </a:tr>
              <a:tr h="53622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VCC</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5V</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624252"/>
                  </a:ext>
                </a:extLst>
              </a:tr>
              <a:tr h="53622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Trig</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9</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575199"/>
                  </a:ext>
                </a:extLst>
              </a:tr>
              <a:tr h="53622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Echo</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12</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5509"/>
                  </a:ext>
                </a:extLst>
              </a:tr>
              <a:tr h="53622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GND</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8731505"/>
                  </a:ext>
                </a:extLst>
              </a:tr>
            </a:tbl>
          </a:graphicData>
        </a:graphic>
      </p:graphicFrame>
    </p:spTree>
    <p:extLst>
      <p:ext uri="{BB962C8B-B14F-4D97-AF65-F5344CB8AC3E}">
        <p14:creationId xmlns:p14="http://schemas.microsoft.com/office/powerpoint/2010/main" val="10326482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76322"/>
          </a:xfrm>
        </p:spPr>
        <p:txBody>
          <a:bodyPr/>
          <a:lstStyle/>
          <a:p>
            <a:r>
              <a:rPr lang="en-US" b="1" dirty="0"/>
              <a:t>Passive Infrared Sensor ( PIR )</a:t>
            </a:r>
            <a:endParaRPr lang="en-US" dirty="0"/>
          </a:p>
        </p:txBody>
      </p:sp>
      <p:sp>
        <p:nvSpPr>
          <p:cNvPr id="3" name="Content Placeholder 2"/>
          <p:cNvSpPr>
            <a:spLocks noGrp="1"/>
          </p:cNvSpPr>
          <p:nvPr>
            <p:ph idx="1"/>
          </p:nvPr>
        </p:nvSpPr>
        <p:spPr>
          <a:xfrm>
            <a:off x="5700584" y="2179124"/>
            <a:ext cx="6161902" cy="3777622"/>
          </a:xfrm>
        </p:spPr>
        <p:txBody>
          <a:bodyPr>
            <a:normAutofit fontScale="92500" lnSpcReduction="10000"/>
          </a:bodyPr>
          <a:lstStyle/>
          <a:p>
            <a:pPr marL="0" indent="0">
              <a:buNone/>
            </a:pPr>
            <a:r>
              <a:rPr lang="en-US" sz="2600" b="1" dirty="0"/>
              <a:t>Technical Specifications:</a:t>
            </a:r>
          </a:p>
          <a:p>
            <a:pPr fontAlgn="base"/>
            <a:r>
              <a:rPr lang="en-US" dirty="0"/>
              <a:t>Wide range on input voltage varying from 4.V to 12V (+5V recommended)</a:t>
            </a:r>
          </a:p>
          <a:p>
            <a:pPr fontAlgn="base"/>
            <a:r>
              <a:rPr lang="en-US" dirty="0"/>
              <a:t>The output voltage is High/Low (3.3V TTL)</a:t>
            </a:r>
          </a:p>
          <a:p>
            <a:pPr fontAlgn="base"/>
            <a:r>
              <a:rPr lang="en-US" dirty="0"/>
              <a:t>Can distinguish between object movement and human movement</a:t>
            </a:r>
          </a:p>
          <a:p>
            <a:pPr fontAlgn="base"/>
            <a:r>
              <a:rPr lang="en-US" dirty="0"/>
              <a:t>Has to operate modes - Repeatable(H) and Non- Repeatable(H)</a:t>
            </a:r>
          </a:p>
          <a:p>
            <a:pPr fontAlgn="base"/>
            <a:r>
              <a:rPr lang="en-US" dirty="0"/>
              <a:t>It can cover a distance of about 120° and 7 meters</a:t>
            </a:r>
          </a:p>
          <a:p>
            <a:pPr fontAlgn="base"/>
            <a:r>
              <a:rPr lang="en-US" dirty="0"/>
              <a:t>Low power consumption of 65mA</a:t>
            </a:r>
          </a:p>
          <a:p>
            <a:pPr fontAlgn="base"/>
            <a:r>
              <a:rPr lang="en-US" dirty="0"/>
              <a:t>Operating temperature from -20° to +80° </a:t>
            </a:r>
            <a:r>
              <a:rPr lang="en-US" dirty="0" smtClean="0"/>
              <a:t>Celsius</a:t>
            </a:r>
            <a:endParaRPr lang="en-US" dirty="0"/>
          </a:p>
        </p:txBody>
      </p:sp>
      <p:pic>
        <p:nvPicPr>
          <p:cNvPr id="9218" name="Picture 2" descr="PIR Sens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27" y="2133600"/>
            <a:ext cx="5346357" cy="212794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IR Sensor Dimen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27" y="4066024"/>
            <a:ext cx="5346357"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32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313" y="823105"/>
            <a:ext cx="3771276" cy="757015"/>
          </a:xfrm>
        </p:spPr>
        <p:txBody>
          <a:bodyPr>
            <a:normAutofit fontScale="90000"/>
          </a:bodyPr>
          <a:lstStyle/>
          <a:p>
            <a:r>
              <a:rPr lang="en-US" dirty="0" smtClean="0"/>
              <a:t>Course Overview</a:t>
            </a:r>
            <a:endParaRPr lang="en-US" dirty="0"/>
          </a:p>
        </p:txBody>
      </p:sp>
      <p:sp>
        <p:nvSpPr>
          <p:cNvPr id="3" name="Content Placeholder 2"/>
          <p:cNvSpPr>
            <a:spLocks noGrp="1"/>
          </p:cNvSpPr>
          <p:nvPr>
            <p:ph idx="1"/>
          </p:nvPr>
        </p:nvSpPr>
        <p:spPr>
          <a:xfrm>
            <a:off x="3280313" y="1977496"/>
            <a:ext cx="5369417" cy="1721293"/>
          </a:xfrm>
        </p:spPr>
        <p:txBody>
          <a:bodyPr>
            <a:normAutofit/>
          </a:bodyPr>
          <a:lstStyle/>
          <a:p>
            <a:pPr>
              <a:buFont typeface="+mj-lt"/>
              <a:buAutoNum type="arabicPeriod"/>
            </a:pPr>
            <a:r>
              <a:rPr lang="en-US" dirty="0" smtClean="0"/>
              <a:t>Getting Familiar with Development Boards</a:t>
            </a:r>
          </a:p>
          <a:p>
            <a:pPr>
              <a:buFont typeface="+mj-lt"/>
              <a:buAutoNum type="arabicPeriod"/>
            </a:pPr>
            <a:r>
              <a:rPr lang="en-US" dirty="0" smtClean="0"/>
              <a:t>Software Installations</a:t>
            </a:r>
          </a:p>
          <a:p>
            <a:pPr>
              <a:buFont typeface="+mj-lt"/>
              <a:buAutoNum type="arabicPeriod"/>
            </a:pPr>
            <a:r>
              <a:rPr lang="en-US" dirty="0"/>
              <a:t>SENSORS, ACTUATORS, AND </a:t>
            </a:r>
            <a:r>
              <a:rPr lang="en-US" dirty="0" smtClean="0"/>
              <a:t>DISPLAYS</a:t>
            </a:r>
          </a:p>
          <a:p>
            <a:pPr>
              <a:buFont typeface="+mj-lt"/>
              <a:buAutoNum type="arabicPeriod"/>
            </a:pPr>
            <a:r>
              <a:rPr lang="en-US" dirty="0" smtClean="0"/>
              <a:t>Demonstration Video of some Projects.</a:t>
            </a:r>
          </a:p>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045" y="181232"/>
            <a:ext cx="1177149" cy="1165654"/>
          </a:xfrm>
          <a:prstGeom prst="rect">
            <a:avLst/>
          </a:prstGeom>
        </p:spPr>
      </p:pic>
      <p:pic>
        <p:nvPicPr>
          <p:cNvPr id="6" name="Content Placeholder 3" descr="File:&lt;strong&gt;Arduino&lt;/strong&gt;-&lt;strong&gt;uno&lt;/strong&gt;-perspective-&lt;strong&gt;transparent&lt;/strong&gt;.pn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823" y="3818282"/>
            <a:ext cx="1651687" cy="1453575"/>
          </a:xfrm>
          <a:prstGeom prst="rect">
            <a:avLst/>
          </a:prstGeom>
        </p:spPr>
      </p:pic>
      <p:pic>
        <p:nvPicPr>
          <p:cNvPr id="7" name="Picture 4" descr="https://joy-it.net/files/files/Produkte/SBC-NodeMCU-ESP32/SBC-NodeMCU-ESP3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0589476" y="4826965"/>
            <a:ext cx="1231030" cy="1231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672">
            <a:off x="8379087" y="4659341"/>
            <a:ext cx="2649956" cy="1987468"/>
          </a:xfrm>
          <a:prstGeom prst="rect">
            <a:avLst/>
          </a:prstGeom>
        </p:spPr>
      </p:pic>
      <p:pic>
        <p:nvPicPr>
          <p:cNvPr id="9" name="Picture 8" descr="&lt;strong&gt;MQ&lt;/strong&gt;-135 - jpralves.net"/>
          <p:cNvPicPr>
            <a:picLocks noChangeAspect="1"/>
          </p:cNvPicPr>
          <p:nvPr/>
        </p:nvPicPr>
        <p:blipFill rotWithShape="1">
          <a:blip r:embed="rId6">
            <a:extLst>
              <a:ext uri="{28A0092B-C50C-407E-A947-70E740481C1C}">
                <a14:useLocalDpi xmlns:a14="http://schemas.microsoft.com/office/drawing/2010/main" val="0"/>
              </a:ext>
            </a:extLst>
          </a:blip>
          <a:srcRect b="15044"/>
          <a:stretch/>
        </p:blipFill>
        <p:spPr>
          <a:xfrm>
            <a:off x="4220106" y="5104398"/>
            <a:ext cx="1402947" cy="1110035"/>
          </a:xfrm>
          <a:prstGeom prst="rect">
            <a:avLst/>
          </a:prstGeom>
        </p:spPr>
      </p:pic>
      <p:pic>
        <p:nvPicPr>
          <p:cNvPr id="10" name="Picture 9"/>
          <p:cNvPicPr>
            <a:picLocks noChangeAspect="1"/>
          </p:cNvPicPr>
          <p:nvPr/>
        </p:nvPicPr>
        <p:blipFill>
          <a:blip r:embed="rId7"/>
          <a:stretch>
            <a:fillRect/>
          </a:stretch>
        </p:blipFill>
        <p:spPr>
          <a:xfrm>
            <a:off x="6988683" y="5104398"/>
            <a:ext cx="1383018" cy="1097351"/>
          </a:xfrm>
          <a:prstGeom prst="rect">
            <a:avLst/>
          </a:prstGeom>
        </p:spPr>
      </p:pic>
      <p:pic>
        <p:nvPicPr>
          <p:cNvPr id="11" name="Picture 10" descr="microcontroller - Adding an Obstacle Avoidance &lt;strong&gt;Sensor&lt;/strong&gt; to a PIC ..."/>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6073" y="5104397"/>
            <a:ext cx="1382610" cy="1110035"/>
          </a:xfrm>
          <a:prstGeom prst="rect">
            <a:avLst/>
          </a:prstGeom>
        </p:spPr>
      </p:pic>
      <p:pic>
        <p:nvPicPr>
          <p:cNvPr id="12" name="Content Placeholder 3" descr="Với iNut cảm biến bạn đã có thể làm được gì? Dự án kiểm soát nhiệt độ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8616" y="5104397"/>
            <a:ext cx="1369299" cy="1097352"/>
          </a:xfrm>
          <a:prstGeom prst="rect">
            <a:avLst/>
          </a:prstGeom>
        </p:spPr>
      </p:pic>
      <p:pic>
        <p:nvPicPr>
          <p:cNvPr id="13" name="Picture 12" descr="&lt;strong&gt;SENSOR&lt;/strong&gt; DE &lt;strong&gt;COLOR&lt;/strong&gt; ~ MUNDO TIC"/>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2637" y="5104397"/>
            <a:ext cx="1245979" cy="1110035"/>
          </a:xfrm>
          <a:prstGeom prst="rect">
            <a:avLst/>
          </a:prstGeom>
        </p:spPr>
      </p:pic>
    </p:spTree>
    <p:extLst>
      <p:ext uri="{BB962C8B-B14F-4D97-AF65-F5344CB8AC3E}">
        <p14:creationId xmlns:p14="http://schemas.microsoft.com/office/powerpoint/2010/main" val="2932701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56136"/>
          </a:xfrm>
        </p:spPr>
        <p:txBody>
          <a:bodyPr/>
          <a:lstStyle/>
          <a:p>
            <a:r>
              <a:rPr lang="en-US" b="1" dirty="0"/>
              <a:t>How to Use PIR Module?</a:t>
            </a:r>
            <a:endParaRPr lang="en-US" dirty="0"/>
          </a:p>
        </p:txBody>
      </p:sp>
      <p:sp>
        <p:nvSpPr>
          <p:cNvPr id="7" name="Content Placeholder 2"/>
          <p:cNvSpPr txBox="1">
            <a:spLocks/>
          </p:cNvSpPr>
          <p:nvPr/>
        </p:nvSpPr>
        <p:spPr>
          <a:xfrm>
            <a:off x="7414256" y="1823973"/>
            <a:ext cx="5493921" cy="518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2000" b="1" smtClean="0"/>
              <a:t>Circuit Diagram ( Schematics ):</a:t>
            </a:r>
            <a:endParaRPr lang="en-US" sz="2000" b="1" dirty="0"/>
          </a:p>
        </p:txBody>
      </p:sp>
      <p:pic>
        <p:nvPicPr>
          <p:cNvPr id="10242" name="Picture 2" descr="https://lh6.googleusercontent.com/tM1c9iIRecqGGaAf-Q1G2pE8vkKP4c0hDbkyL9SfaR7FYJyMAh_R9CwjN6mrVz8lq5F0tsPSBzUqy-RS0lBZ3b7DDdn5OY3ExsM6370IZjJl1eHxTE8WJAFAl-twsPWtSTc2Qe9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47" y="2342012"/>
            <a:ext cx="5639501" cy="31664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012546986"/>
              </p:ext>
            </p:extLst>
          </p:nvPr>
        </p:nvGraphicFramePr>
        <p:xfrm>
          <a:off x="7414256" y="2685739"/>
          <a:ext cx="3863340" cy="2822768"/>
        </p:xfrm>
        <a:graphic>
          <a:graphicData uri="http://schemas.openxmlformats.org/drawingml/2006/table">
            <a:tbl>
              <a:tblPr/>
              <a:tblGrid>
                <a:gridCol w="2057400">
                  <a:extLst>
                    <a:ext uri="{9D8B030D-6E8A-4147-A177-3AD203B41FA5}">
                      <a16:colId xmlns:a16="http://schemas.microsoft.com/office/drawing/2014/main" val="787642190"/>
                    </a:ext>
                  </a:extLst>
                </a:gridCol>
                <a:gridCol w="1805940">
                  <a:extLst>
                    <a:ext uri="{9D8B030D-6E8A-4147-A177-3AD203B41FA5}">
                      <a16:colId xmlns:a16="http://schemas.microsoft.com/office/drawing/2014/main" val="3692241693"/>
                    </a:ext>
                  </a:extLst>
                </a:gridCol>
              </a:tblGrid>
              <a:tr h="705692">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Pin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Wiring to Arduino Uno</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974628"/>
                  </a:ext>
                </a:extLst>
              </a:tr>
              <a:tr h="705692">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VCC</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5V</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6468885"/>
                  </a:ext>
                </a:extLst>
              </a:tr>
              <a:tr h="705692">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OUT</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2</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6489229"/>
                  </a:ext>
                </a:extLst>
              </a:tr>
              <a:tr h="705692">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GND</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0961558"/>
                  </a:ext>
                </a:extLst>
              </a:tr>
            </a:tbl>
          </a:graphicData>
        </a:graphic>
      </p:graphicFrame>
      <p:sp>
        <p:nvSpPr>
          <p:cNvPr id="6" name="Rectangle 3"/>
          <p:cNvSpPr>
            <a:spLocks noChangeArrowheads="1"/>
          </p:cNvSpPr>
          <p:nvPr/>
        </p:nvSpPr>
        <p:spPr bwMode="auto">
          <a:xfrm>
            <a:off x="5114925" y="3457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72837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76322"/>
          </a:xfrm>
        </p:spPr>
        <p:txBody>
          <a:bodyPr/>
          <a:lstStyle/>
          <a:p>
            <a:r>
              <a:rPr lang="en-US" b="1" dirty="0"/>
              <a:t>Color Sensor Module ( TCS320 )</a:t>
            </a:r>
            <a:endParaRPr lang="en-US" dirty="0"/>
          </a:p>
        </p:txBody>
      </p:sp>
      <p:sp>
        <p:nvSpPr>
          <p:cNvPr id="3" name="Content Placeholder 2"/>
          <p:cNvSpPr>
            <a:spLocks noGrp="1"/>
          </p:cNvSpPr>
          <p:nvPr>
            <p:ph idx="1"/>
          </p:nvPr>
        </p:nvSpPr>
        <p:spPr>
          <a:xfrm>
            <a:off x="5700584" y="2179124"/>
            <a:ext cx="6161902" cy="3777622"/>
          </a:xfrm>
        </p:spPr>
        <p:txBody>
          <a:bodyPr>
            <a:normAutofit fontScale="92500" lnSpcReduction="10000"/>
          </a:bodyPr>
          <a:lstStyle/>
          <a:p>
            <a:pPr marL="0" indent="0">
              <a:buNone/>
            </a:pPr>
            <a:r>
              <a:rPr lang="en-US" sz="2600" b="1" dirty="0"/>
              <a:t>Technical Specifications</a:t>
            </a:r>
          </a:p>
          <a:p>
            <a:pPr fontAlgn="base"/>
            <a:r>
              <a:rPr lang="en-US" dirty="0"/>
              <a:t>Input voltage: (2.7V to 5.5V)</a:t>
            </a:r>
          </a:p>
          <a:p>
            <a:pPr fontAlgn="base"/>
            <a:r>
              <a:rPr lang="en-US" dirty="0"/>
              <a:t>Interface: Digital TTL</a:t>
            </a:r>
          </a:p>
          <a:p>
            <a:pPr fontAlgn="base"/>
            <a:r>
              <a:rPr lang="en-US" dirty="0"/>
              <a:t>High-resolution conversion of light intensity to frequency</a:t>
            </a:r>
          </a:p>
          <a:p>
            <a:pPr fontAlgn="base"/>
            <a:r>
              <a:rPr lang="en-US" dirty="0"/>
              <a:t>Programmable color and full-scale output frequency</a:t>
            </a:r>
          </a:p>
          <a:p>
            <a:pPr fontAlgn="base"/>
            <a:r>
              <a:rPr lang="en-US" dirty="0"/>
              <a:t>No need for ADC(Can be directly connected to the digital pins of the microcontroller)</a:t>
            </a:r>
          </a:p>
          <a:p>
            <a:pPr fontAlgn="base"/>
            <a:r>
              <a:rPr lang="en-US" dirty="0"/>
              <a:t>Power down feature</a:t>
            </a:r>
          </a:p>
          <a:p>
            <a:pPr fontAlgn="base"/>
            <a:r>
              <a:rPr lang="en-US" dirty="0"/>
              <a:t>Working temperature: -40oC to 85oC</a:t>
            </a:r>
          </a:p>
          <a:p>
            <a:pPr fontAlgn="base"/>
            <a:r>
              <a:rPr lang="en-US" dirty="0"/>
              <a:t>Size: 28.4x28.4mm(1.12x1.12")</a:t>
            </a:r>
          </a:p>
        </p:txBody>
      </p:sp>
      <p:pic>
        <p:nvPicPr>
          <p:cNvPr id="11266" name="Picture 2" descr="TCS3200 Color Sensor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362" y="2043282"/>
            <a:ext cx="2095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olor Sensor Module TCS3200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240" y="3948282"/>
            <a:ext cx="3353744" cy="204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000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56136"/>
          </a:xfrm>
        </p:spPr>
        <p:txBody>
          <a:bodyPr>
            <a:normAutofit fontScale="90000"/>
          </a:bodyPr>
          <a:lstStyle/>
          <a:p>
            <a:r>
              <a:rPr lang="en-US" b="1" dirty="0"/>
              <a:t>How to Use TCS3200 Color Sensor Module?</a:t>
            </a:r>
            <a:endParaRPr lang="en-US" dirty="0"/>
          </a:p>
        </p:txBody>
      </p:sp>
      <p:sp>
        <p:nvSpPr>
          <p:cNvPr id="7" name="Content Placeholder 2"/>
          <p:cNvSpPr txBox="1">
            <a:spLocks/>
          </p:cNvSpPr>
          <p:nvPr/>
        </p:nvSpPr>
        <p:spPr>
          <a:xfrm>
            <a:off x="7414256" y="1823973"/>
            <a:ext cx="5493921" cy="518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2000" b="1" smtClean="0"/>
              <a:t>Circuit Diagram ( Schematics ):</a:t>
            </a:r>
            <a:endParaRPr lang="en-US" sz="2000" b="1" dirty="0"/>
          </a:p>
        </p:txBody>
      </p:sp>
      <p:pic>
        <p:nvPicPr>
          <p:cNvPr id="12290" name="Picture 2" descr="https://lh3.googleusercontent.com/MspnqDwzsM8LCxNYDxVqRR6EM9I4d1cP-RRVCb43ODihZnf4DJxLf_jFI6gembNDiZlsP9mgf0_gyfF699yDpPkHY46FfIhXTCcQuhwhMa6OuMNEiKjjOoIJRX51uIDRGgBMkGM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77015" y="1631059"/>
            <a:ext cx="3363289" cy="45674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1683516833"/>
              </p:ext>
            </p:extLst>
          </p:nvPr>
        </p:nvGraphicFramePr>
        <p:xfrm>
          <a:off x="6573796" y="2489612"/>
          <a:ext cx="5319276" cy="3037979"/>
        </p:xfrm>
        <a:graphic>
          <a:graphicData uri="http://schemas.openxmlformats.org/drawingml/2006/table">
            <a:tbl>
              <a:tblPr/>
              <a:tblGrid>
                <a:gridCol w="2832750">
                  <a:extLst>
                    <a:ext uri="{9D8B030D-6E8A-4147-A177-3AD203B41FA5}">
                      <a16:colId xmlns:a16="http://schemas.microsoft.com/office/drawing/2014/main" val="3471343385"/>
                    </a:ext>
                  </a:extLst>
                </a:gridCol>
                <a:gridCol w="2486526">
                  <a:extLst>
                    <a:ext uri="{9D8B030D-6E8A-4147-A177-3AD203B41FA5}">
                      <a16:colId xmlns:a16="http://schemas.microsoft.com/office/drawing/2014/main" val="1052303599"/>
                    </a:ext>
                  </a:extLst>
                </a:gridCol>
              </a:tblGrid>
              <a:tr h="433997">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Pin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Wiring to Arduino Uno</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4804241"/>
                  </a:ext>
                </a:extLst>
              </a:tr>
              <a:tr h="43399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S0</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Digital Pin 4</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0807927"/>
                  </a:ext>
                </a:extLst>
              </a:tr>
              <a:tr h="43399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S1</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Digital Pin 5</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902917"/>
                  </a:ext>
                </a:extLst>
              </a:tr>
              <a:tr h="43399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VCC</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5V</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034606"/>
                  </a:ext>
                </a:extLst>
              </a:tr>
              <a:tr h="43399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S3</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Digital Pin 6</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209"/>
                  </a:ext>
                </a:extLst>
              </a:tr>
              <a:tr h="43399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S4</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Digital Pin 7</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4183740"/>
                  </a:ext>
                </a:extLst>
              </a:tr>
              <a:tr h="433997">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OUT</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Digital Pin 8</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0418222"/>
                  </a:ext>
                </a:extLst>
              </a:tr>
            </a:tbl>
          </a:graphicData>
        </a:graphic>
      </p:graphicFrame>
    </p:spTree>
    <p:extLst>
      <p:ext uri="{BB962C8B-B14F-4D97-AF65-F5344CB8AC3E}">
        <p14:creationId xmlns:p14="http://schemas.microsoft.com/office/powerpoint/2010/main" val="34462247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76322"/>
          </a:xfrm>
        </p:spPr>
        <p:txBody>
          <a:bodyPr/>
          <a:lstStyle/>
          <a:p>
            <a:r>
              <a:rPr lang="en-US" b="1" dirty="0"/>
              <a:t>Gas Sensor Module ( MQ135 )</a:t>
            </a:r>
            <a:endParaRPr lang="en-US" dirty="0"/>
          </a:p>
        </p:txBody>
      </p:sp>
      <p:sp>
        <p:nvSpPr>
          <p:cNvPr id="3" name="Content Placeholder 2"/>
          <p:cNvSpPr>
            <a:spLocks noGrp="1"/>
          </p:cNvSpPr>
          <p:nvPr>
            <p:ph idx="1"/>
          </p:nvPr>
        </p:nvSpPr>
        <p:spPr>
          <a:xfrm>
            <a:off x="5700584" y="2179124"/>
            <a:ext cx="6161902" cy="3777622"/>
          </a:xfrm>
        </p:spPr>
        <p:txBody>
          <a:bodyPr>
            <a:normAutofit fontScale="92500" lnSpcReduction="20000"/>
          </a:bodyPr>
          <a:lstStyle/>
          <a:p>
            <a:pPr marL="0" indent="0">
              <a:buNone/>
            </a:pPr>
            <a:r>
              <a:rPr lang="en-US" sz="2600" b="1" dirty="0"/>
              <a:t>Technical Specifications</a:t>
            </a:r>
          </a:p>
          <a:p>
            <a:pPr fontAlgn="base"/>
            <a:r>
              <a:rPr lang="en-US" dirty="0"/>
              <a:t>Wide detecting scope</a:t>
            </a:r>
          </a:p>
          <a:p>
            <a:pPr fontAlgn="base"/>
            <a:r>
              <a:rPr lang="en-US" dirty="0"/>
              <a:t>Fast response and High sensitivity</a:t>
            </a:r>
          </a:p>
          <a:p>
            <a:pPr fontAlgn="base"/>
            <a:r>
              <a:rPr lang="en-US" dirty="0"/>
              <a:t>Stable and long life</a:t>
            </a:r>
          </a:p>
          <a:p>
            <a:pPr fontAlgn="base"/>
            <a:r>
              <a:rPr lang="en-US" dirty="0"/>
              <a:t>Operating Voltage is +5V</a:t>
            </a:r>
          </a:p>
          <a:p>
            <a:pPr fontAlgn="base"/>
            <a:r>
              <a:rPr lang="en-US" dirty="0"/>
              <a:t>Detect/Measure NH3, NOx, alcohol, Benzene, smoke, CO2, etc.</a:t>
            </a:r>
          </a:p>
          <a:p>
            <a:pPr fontAlgn="base"/>
            <a:r>
              <a:rPr lang="en-US" dirty="0"/>
              <a:t>Analog output voltage: 0V to 5V</a:t>
            </a:r>
          </a:p>
          <a:p>
            <a:pPr fontAlgn="base"/>
            <a:r>
              <a:rPr lang="en-US" dirty="0"/>
              <a:t>Digital output voltage: 0V or 5V (TTL Logic)</a:t>
            </a:r>
          </a:p>
          <a:p>
            <a:pPr fontAlgn="base"/>
            <a:r>
              <a:rPr lang="en-US" dirty="0"/>
              <a:t>Preheat duration 20 seconds</a:t>
            </a:r>
          </a:p>
          <a:p>
            <a:pPr fontAlgn="base"/>
            <a:r>
              <a:rPr lang="en-US" dirty="0"/>
              <a:t>Can be used as a digital or analog sensor</a:t>
            </a:r>
          </a:p>
        </p:txBody>
      </p:sp>
      <p:pic>
        <p:nvPicPr>
          <p:cNvPr id="13314" name="Picture 2" descr="MQ-135 Gas Sensor/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855" y="1920402"/>
            <a:ext cx="3426971" cy="203079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Q-135 Gas Sensor Module Pin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551" y="3951201"/>
            <a:ext cx="3343275"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046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56136"/>
          </a:xfrm>
        </p:spPr>
        <p:txBody>
          <a:bodyPr>
            <a:normAutofit fontScale="90000"/>
          </a:bodyPr>
          <a:lstStyle/>
          <a:p>
            <a:r>
              <a:rPr lang="en-US" b="1" dirty="0"/>
              <a:t>How to Use MQ135 Gas Sensor Module?</a:t>
            </a:r>
            <a:endParaRPr lang="en-US" dirty="0"/>
          </a:p>
        </p:txBody>
      </p:sp>
      <p:sp>
        <p:nvSpPr>
          <p:cNvPr id="7" name="Content Placeholder 2"/>
          <p:cNvSpPr txBox="1">
            <a:spLocks/>
          </p:cNvSpPr>
          <p:nvPr/>
        </p:nvSpPr>
        <p:spPr>
          <a:xfrm>
            <a:off x="6211688" y="1918339"/>
            <a:ext cx="5493921" cy="4496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r>
              <a:rPr lang="en-US" sz="2000" b="1" dirty="0" smtClean="0"/>
              <a:t>Circuit Diagram ( Schematics ):</a:t>
            </a:r>
            <a:endParaRPr lang="en-US" sz="2000" b="1" dirty="0"/>
          </a:p>
        </p:txBody>
      </p:sp>
      <p:pic>
        <p:nvPicPr>
          <p:cNvPr id="14338" name="Picture 2" descr="Arduino And MQ 135 Gas Sensor With Arduino Code - Arduino Project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283" y="2329064"/>
            <a:ext cx="4095150" cy="30950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070583300"/>
              </p:ext>
            </p:extLst>
          </p:nvPr>
        </p:nvGraphicFramePr>
        <p:xfrm>
          <a:off x="6268995" y="2489612"/>
          <a:ext cx="5379308" cy="2773920"/>
        </p:xfrm>
        <a:graphic>
          <a:graphicData uri="http://schemas.openxmlformats.org/drawingml/2006/table">
            <a:tbl>
              <a:tblPr/>
              <a:tblGrid>
                <a:gridCol w="2864719">
                  <a:extLst>
                    <a:ext uri="{9D8B030D-6E8A-4147-A177-3AD203B41FA5}">
                      <a16:colId xmlns:a16="http://schemas.microsoft.com/office/drawing/2014/main" val="1655006542"/>
                    </a:ext>
                  </a:extLst>
                </a:gridCol>
                <a:gridCol w="2514589">
                  <a:extLst>
                    <a:ext uri="{9D8B030D-6E8A-4147-A177-3AD203B41FA5}">
                      <a16:colId xmlns:a16="http://schemas.microsoft.com/office/drawing/2014/main" val="2888214366"/>
                    </a:ext>
                  </a:extLst>
                </a:gridCol>
              </a:tblGrid>
              <a:tr h="691532">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Pin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101010"/>
                          </a:solidFill>
                          <a:effectLst/>
                          <a:latin typeface="Times New Roman" panose="02020603050405020304" pitchFamily="18" charset="0"/>
                        </a:rPr>
                        <a:t>Wiring to Arduino Uno</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4755529"/>
                  </a:ext>
                </a:extLst>
              </a:tr>
              <a:tr h="691532">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A0 </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Analog pin A0</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857455"/>
                  </a:ext>
                </a:extLst>
              </a:tr>
              <a:tr h="699324">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VCC</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5V</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441382"/>
                  </a:ext>
                </a:extLst>
              </a:tr>
              <a:tr h="691532">
                <a:tc>
                  <a:txBody>
                    <a:bodyPr/>
                    <a:lstStyle/>
                    <a:p>
                      <a:pPr algn="ctr" rtl="0" fontAlgn="t">
                        <a:spcBef>
                          <a:spcPts val="0"/>
                        </a:spcBef>
                        <a:spcAft>
                          <a:spcPts val="0"/>
                        </a:spcAft>
                      </a:pPr>
                      <a:r>
                        <a:rPr lang="en-US" sz="1800" b="0" i="0" u="none" strike="noStrike">
                          <a:solidFill>
                            <a:srgbClr val="101010"/>
                          </a:solidFill>
                          <a:effectLst/>
                          <a:latin typeface="Times New Roman" panose="02020603050405020304" pitchFamily="18" charset="0"/>
                        </a:rPr>
                        <a:t>GND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101010"/>
                          </a:solidFill>
                          <a:effectLst/>
                          <a:latin typeface="Times New Roman" panose="02020603050405020304" pitchFamily="18" charset="0"/>
                        </a:rPr>
                        <a:t>GND</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1392830"/>
                  </a:ext>
                </a:extLst>
              </a:tr>
            </a:tbl>
          </a:graphicData>
        </a:graphic>
      </p:graphicFrame>
    </p:spTree>
    <p:extLst>
      <p:ext uri="{BB962C8B-B14F-4D97-AF65-F5344CB8AC3E}">
        <p14:creationId xmlns:p14="http://schemas.microsoft.com/office/powerpoint/2010/main" val="26610218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312" y="823105"/>
            <a:ext cx="5773071" cy="757015"/>
          </a:xfrm>
        </p:spPr>
        <p:txBody>
          <a:bodyPr>
            <a:normAutofit/>
          </a:bodyPr>
          <a:lstStyle/>
          <a:p>
            <a:r>
              <a:rPr lang="en-US" dirty="0" smtClean="0"/>
              <a:t>Displays And Actuators</a:t>
            </a:r>
            <a:endParaRPr lang="en-US" dirty="0"/>
          </a:p>
        </p:txBody>
      </p:sp>
      <p:sp>
        <p:nvSpPr>
          <p:cNvPr id="3" name="Content Placeholder 2"/>
          <p:cNvSpPr>
            <a:spLocks noGrp="1"/>
          </p:cNvSpPr>
          <p:nvPr>
            <p:ph idx="1"/>
          </p:nvPr>
        </p:nvSpPr>
        <p:spPr>
          <a:xfrm>
            <a:off x="3280312" y="2272099"/>
            <a:ext cx="6143773" cy="1522945"/>
          </a:xfrm>
        </p:spPr>
        <p:txBody>
          <a:bodyPr>
            <a:normAutofit/>
          </a:bodyPr>
          <a:lstStyle/>
          <a:p>
            <a:pPr>
              <a:buFont typeface="+mj-lt"/>
              <a:buAutoNum type="arabicPeriod"/>
            </a:pPr>
            <a:r>
              <a:rPr lang="en-US" b="1" dirty="0"/>
              <a:t>Liquid Crystal Display (LCD) Module ( Size: 2x16 </a:t>
            </a:r>
            <a:r>
              <a:rPr lang="en-US" b="1" dirty="0" smtClean="0"/>
              <a:t>)</a:t>
            </a:r>
          </a:p>
          <a:p>
            <a:pPr>
              <a:buFont typeface="+mj-lt"/>
              <a:buAutoNum type="arabicPeriod"/>
            </a:pPr>
            <a:r>
              <a:rPr lang="en-US" b="1" dirty="0"/>
              <a:t>Seven Segment Displays (Single Digit</a:t>
            </a:r>
            <a:r>
              <a:rPr lang="en-US" b="1" dirty="0" smtClean="0"/>
              <a:t>)</a:t>
            </a:r>
          </a:p>
          <a:p>
            <a:pPr>
              <a:buFont typeface="+mj-lt"/>
              <a:buAutoNum type="arabicPeriod"/>
            </a:pPr>
            <a:r>
              <a:rPr lang="en-US" b="1" dirty="0"/>
              <a:t>An 8x8 LED matrix </a:t>
            </a:r>
            <a:r>
              <a:rPr lang="en-US" b="1" dirty="0" smtClean="0"/>
              <a:t>display</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6018" y="4980533"/>
            <a:ext cx="1895982" cy="1877467"/>
          </a:xfrm>
          <a:prstGeom prst="rect">
            <a:avLst/>
          </a:prstGeom>
        </p:spPr>
      </p:pic>
      <p:sp>
        <p:nvSpPr>
          <p:cNvPr id="6" name="Content Placeholder 2"/>
          <p:cNvSpPr txBox="1">
            <a:spLocks/>
          </p:cNvSpPr>
          <p:nvPr/>
        </p:nvSpPr>
        <p:spPr>
          <a:xfrm>
            <a:off x="3280312" y="4487023"/>
            <a:ext cx="4376758" cy="11119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b="1" dirty="0" smtClean="0"/>
              <a:t>DC Motors And Arduino Uno</a:t>
            </a:r>
          </a:p>
          <a:p>
            <a:pPr>
              <a:buFont typeface="+mj-lt"/>
              <a:buAutoNum type="arabicPeriod"/>
            </a:pPr>
            <a:r>
              <a:rPr lang="en-US" b="1" dirty="0" smtClean="0"/>
              <a:t>Servo Motors And Arduino Uno</a:t>
            </a:r>
            <a:endParaRPr lang="en-US" dirty="0" smtClean="0"/>
          </a:p>
          <a:p>
            <a:endParaRPr lang="en-US" dirty="0" smtClean="0"/>
          </a:p>
        </p:txBody>
      </p:sp>
      <p:sp>
        <p:nvSpPr>
          <p:cNvPr id="7" name="Title 1"/>
          <p:cNvSpPr txBox="1">
            <a:spLocks/>
          </p:cNvSpPr>
          <p:nvPr/>
        </p:nvSpPr>
        <p:spPr>
          <a:xfrm>
            <a:off x="3280312" y="1789187"/>
            <a:ext cx="5773071" cy="7570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Displays:</a:t>
            </a:r>
            <a:endParaRPr lang="en-US" sz="2400" dirty="0"/>
          </a:p>
        </p:txBody>
      </p:sp>
      <p:sp>
        <p:nvSpPr>
          <p:cNvPr id="8" name="Title 1"/>
          <p:cNvSpPr txBox="1">
            <a:spLocks/>
          </p:cNvSpPr>
          <p:nvPr/>
        </p:nvSpPr>
        <p:spPr>
          <a:xfrm>
            <a:off x="3280312" y="4020241"/>
            <a:ext cx="2206088" cy="51542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Actuators:</a:t>
            </a:r>
            <a:endParaRPr lang="en-US" sz="2400" dirty="0"/>
          </a:p>
        </p:txBody>
      </p:sp>
    </p:spTree>
    <p:extLst>
      <p:ext uri="{BB962C8B-B14F-4D97-AF65-F5344CB8AC3E}">
        <p14:creationId xmlns:p14="http://schemas.microsoft.com/office/powerpoint/2010/main" val="12058356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584" y="5725296"/>
            <a:ext cx="10637043" cy="786713"/>
          </a:xfrm>
        </p:spPr>
        <p:txBody>
          <a:bodyPr>
            <a:normAutofit/>
          </a:bodyPr>
          <a:lstStyle/>
          <a:p>
            <a:r>
              <a:rPr lang="en-US" sz="2000" dirty="0" smtClean="0"/>
              <a:t>Project: Wireless Display Board with Temperature, Humidity and Smoke Measurement</a:t>
            </a:r>
            <a:endParaRPr lang="en-US" sz="2000" dirty="0"/>
          </a:p>
        </p:txBody>
      </p:sp>
      <p:pic>
        <p:nvPicPr>
          <p:cNvPr id="4" name="wirelessnoticeboardvideos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92626" y="1365409"/>
            <a:ext cx="7496433" cy="4124014"/>
          </a:xfrm>
          <a:prstGeom prst="rect">
            <a:avLst/>
          </a:prstGeom>
        </p:spPr>
      </p:pic>
      <p:sp>
        <p:nvSpPr>
          <p:cNvPr id="5" name="Title 1"/>
          <p:cNvSpPr txBox="1">
            <a:spLocks/>
          </p:cNvSpPr>
          <p:nvPr/>
        </p:nvSpPr>
        <p:spPr>
          <a:xfrm>
            <a:off x="1970967" y="636466"/>
            <a:ext cx="6353367" cy="8257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Let’s See Some Demo</a:t>
            </a:r>
            <a:endParaRPr lang="en-US" dirty="0"/>
          </a:p>
        </p:txBody>
      </p:sp>
    </p:spTree>
    <p:extLst>
      <p:ext uri="{BB962C8B-B14F-4D97-AF65-F5344CB8AC3E}">
        <p14:creationId xmlns:p14="http://schemas.microsoft.com/office/powerpoint/2010/main" val="1467057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585" y="5725296"/>
            <a:ext cx="8948286" cy="786713"/>
          </a:xfrm>
        </p:spPr>
        <p:txBody>
          <a:bodyPr>
            <a:normAutofit/>
          </a:bodyPr>
          <a:lstStyle/>
          <a:p>
            <a:r>
              <a:rPr lang="en-US" sz="2000" dirty="0" smtClean="0"/>
              <a:t>Project: Room Automation With Android App And Two way Switching </a:t>
            </a:r>
            <a:endParaRPr lang="en-US" sz="2000" dirty="0"/>
          </a:p>
        </p:txBody>
      </p:sp>
      <p:sp>
        <p:nvSpPr>
          <p:cNvPr id="5" name="Title 1"/>
          <p:cNvSpPr txBox="1">
            <a:spLocks/>
          </p:cNvSpPr>
          <p:nvPr/>
        </p:nvSpPr>
        <p:spPr>
          <a:xfrm>
            <a:off x="1970967" y="636466"/>
            <a:ext cx="6868233" cy="825750"/>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Let’s See Some Demo Continues</a:t>
            </a:r>
            <a:endParaRPr lang="en-US" dirty="0"/>
          </a:p>
        </p:txBody>
      </p:sp>
      <p:pic>
        <p:nvPicPr>
          <p:cNvPr id="6" name="sampleVideoOfAndroid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1361" y="2015473"/>
            <a:ext cx="1972963" cy="3507489"/>
          </a:xfrm>
          <a:prstGeom prst="rect">
            <a:avLst/>
          </a:prstGeom>
        </p:spPr>
      </p:pic>
    </p:spTree>
    <p:extLst>
      <p:ext uri="{BB962C8B-B14F-4D97-AF65-F5344CB8AC3E}">
        <p14:creationId xmlns:p14="http://schemas.microsoft.com/office/powerpoint/2010/main" val="674402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670" y="3177840"/>
            <a:ext cx="6353367" cy="1280890"/>
          </a:xfrm>
        </p:spPr>
        <p:txBody>
          <a:bodyPr/>
          <a:lstStyle/>
          <a:p>
            <a:r>
              <a:rPr lang="en-US" dirty="0" smtClean="0"/>
              <a:t>THANK YOU</a:t>
            </a:r>
            <a:endParaRPr lang="en-US" dirty="0"/>
          </a:p>
        </p:txBody>
      </p:sp>
    </p:spTree>
    <p:extLst>
      <p:ext uri="{BB962C8B-B14F-4D97-AF65-F5344CB8AC3E}">
        <p14:creationId xmlns:p14="http://schemas.microsoft.com/office/powerpoint/2010/main" val="3441882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463" y="654900"/>
            <a:ext cx="8911687" cy="642849"/>
          </a:xfrm>
        </p:spPr>
        <p:txBody>
          <a:bodyPr>
            <a:normAutofit fontScale="90000"/>
          </a:bodyPr>
          <a:lstStyle/>
          <a:p>
            <a:r>
              <a:rPr lang="en-US" dirty="0" smtClean="0"/>
              <a:t>Getting </a:t>
            </a:r>
            <a:r>
              <a:rPr lang="en-US" dirty="0" err="1"/>
              <a:t>Familier</a:t>
            </a:r>
            <a:r>
              <a:rPr lang="en-US" dirty="0"/>
              <a:t> with Development Board</a:t>
            </a:r>
          </a:p>
        </p:txBody>
      </p:sp>
      <p:pic>
        <p:nvPicPr>
          <p:cNvPr id="4" name="Content Placeholder 3" descr="File:&lt;strong&gt;Arduino&lt;/strong&gt;-&lt;strong&gt;uno&lt;/strong&gt;-perspective-&lt;strong&gt;transparent&lt;/strong&gt;.png - Wikimedia Common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596" y="2215587"/>
            <a:ext cx="3012542" cy="265120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71672">
            <a:off x="4130959" y="1817439"/>
            <a:ext cx="4419044" cy="3314283"/>
          </a:xfrm>
          <a:prstGeom prst="rect">
            <a:avLst/>
          </a:prstGeom>
        </p:spPr>
      </p:pic>
      <p:pic>
        <p:nvPicPr>
          <p:cNvPr id="1028" name="Picture 4" descr="https://joy-it.net/files/files/Produkte/SBC-NodeMCU-ESP32/SBC-NodeMCU-ESP3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577087" y="2215587"/>
            <a:ext cx="2454105" cy="2454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88602" y="4866789"/>
            <a:ext cx="1802529" cy="369332"/>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smtClean="0"/>
              <a:t>Arduino UNO</a:t>
            </a:r>
            <a:endParaRPr lang="en-US" dirty="0"/>
          </a:p>
        </p:txBody>
      </p:sp>
      <p:sp>
        <p:nvSpPr>
          <p:cNvPr id="9" name="TextBox 8"/>
          <p:cNvSpPr txBox="1"/>
          <p:nvPr/>
        </p:nvSpPr>
        <p:spPr>
          <a:xfrm>
            <a:off x="5101144" y="4866789"/>
            <a:ext cx="2509331" cy="369332"/>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err="1" smtClean="0"/>
              <a:t>NodeMCU</a:t>
            </a:r>
            <a:r>
              <a:rPr lang="en-US" dirty="0" smtClean="0"/>
              <a:t> ( ESP12E )</a:t>
            </a:r>
            <a:endParaRPr lang="en-US" dirty="0"/>
          </a:p>
        </p:txBody>
      </p:sp>
      <p:sp>
        <p:nvSpPr>
          <p:cNvPr id="10" name="TextBox 9"/>
          <p:cNvSpPr txBox="1"/>
          <p:nvPr/>
        </p:nvSpPr>
        <p:spPr>
          <a:xfrm>
            <a:off x="8705851" y="4866789"/>
            <a:ext cx="2491516" cy="369332"/>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smtClean="0"/>
              <a:t>ESP32-WROOM-32D</a:t>
            </a:r>
            <a:endParaRPr lang="en-US" dirty="0"/>
          </a:p>
        </p:txBody>
      </p:sp>
      <p:sp>
        <p:nvSpPr>
          <p:cNvPr id="12" name="Title 1"/>
          <p:cNvSpPr txBox="1">
            <a:spLocks/>
          </p:cNvSpPr>
          <p:nvPr/>
        </p:nvSpPr>
        <p:spPr>
          <a:xfrm>
            <a:off x="1" y="791391"/>
            <a:ext cx="1425146" cy="500035"/>
          </a:xfrm>
          <a:prstGeom prst="rect">
            <a:avLst/>
          </a:prstGeom>
        </p:spPr>
        <p:txBody>
          <a:bodyPr vert="horz" lIns="91440" tIns="45720" rIns="91440" bIns="45720" rtlCol="0" anchor="t">
            <a:normAutofit fontScale="525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a:t>
            </a:r>
            <a:endParaRPr lang="en-US" dirty="0"/>
          </a:p>
        </p:txBody>
      </p:sp>
    </p:spTree>
    <p:extLst>
      <p:ext uri="{BB962C8B-B14F-4D97-AF65-F5344CB8AC3E}">
        <p14:creationId xmlns:p14="http://schemas.microsoft.com/office/powerpoint/2010/main" val="3968278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4" y="705691"/>
            <a:ext cx="9330058" cy="719498"/>
          </a:xfrm>
        </p:spPr>
        <p:txBody>
          <a:bodyPr>
            <a:normAutofit fontScale="90000"/>
          </a:bodyPr>
          <a:lstStyle/>
          <a:p>
            <a:r>
              <a:rPr lang="en-US" dirty="0" smtClean="0"/>
              <a:t>GETTING FAMILIER WITH DEVELOPMENT BOARD</a:t>
            </a:r>
            <a:endParaRPr lang="en-US" dirty="0"/>
          </a:p>
        </p:txBody>
      </p:sp>
      <p:sp>
        <p:nvSpPr>
          <p:cNvPr id="6" name="Rectangle 5"/>
          <p:cNvSpPr/>
          <p:nvPr/>
        </p:nvSpPr>
        <p:spPr>
          <a:xfrm>
            <a:off x="2592925" y="1914045"/>
            <a:ext cx="7091265" cy="431880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2703557" y="2578965"/>
            <a:ext cx="6719376" cy="30001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Open-source hardware platform</a:t>
            </a:r>
          </a:p>
          <a:p>
            <a:pPr marL="285750" indent="-285750">
              <a:lnSpc>
                <a:spcPct val="150000"/>
              </a:lnSpc>
              <a:buFont typeface="Wingdings" panose="05000000000000000000" pitchFamily="2" charset="2"/>
              <a:buChar char="Ø"/>
            </a:pPr>
            <a:r>
              <a:rPr lang="en-US" sz="1600" dirty="0"/>
              <a:t>Affordable hardware</a:t>
            </a:r>
          </a:p>
          <a:p>
            <a:pPr marL="285750" indent="-285750">
              <a:lnSpc>
                <a:spcPct val="150000"/>
              </a:lnSpc>
              <a:buFont typeface="Wingdings" panose="05000000000000000000" pitchFamily="2" charset="2"/>
              <a:buChar char="Ø"/>
            </a:pPr>
            <a:r>
              <a:rPr lang="en-US" sz="1600" dirty="0"/>
              <a:t>Easy to set-up for basic applications</a:t>
            </a:r>
          </a:p>
          <a:p>
            <a:pPr marL="285750" indent="-285750">
              <a:lnSpc>
                <a:spcPct val="150000"/>
              </a:lnSpc>
              <a:buFont typeface="Wingdings" panose="05000000000000000000" pitchFamily="2" charset="2"/>
              <a:buChar char="Ø"/>
            </a:pPr>
            <a:r>
              <a:rPr lang="en-US" sz="1600" dirty="0"/>
              <a:t>Well established community support</a:t>
            </a:r>
          </a:p>
          <a:p>
            <a:pPr marL="285750" indent="-285750">
              <a:lnSpc>
                <a:spcPct val="150000"/>
              </a:lnSpc>
              <a:buFont typeface="Wingdings" panose="05000000000000000000" pitchFamily="2" charset="2"/>
              <a:buChar char="Ø"/>
            </a:pPr>
            <a:r>
              <a:rPr lang="en-US" sz="1600" dirty="0"/>
              <a:t>Easily expandable functionality with on-top shields and GPIO available on-board</a:t>
            </a:r>
          </a:p>
          <a:p>
            <a:pPr marL="285750" indent="-285750">
              <a:lnSpc>
                <a:spcPct val="150000"/>
              </a:lnSpc>
              <a:buFont typeface="Wingdings" panose="05000000000000000000" pitchFamily="2" charset="2"/>
              <a:buChar char="Ø"/>
            </a:pPr>
            <a:r>
              <a:rPr lang="en-US" sz="1600" dirty="0"/>
              <a:t>Arduino Uno, Arduino YUN (with Wi-Fi), Arduino MKR family (with Wi-Fi, BLE, </a:t>
            </a:r>
            <a:r>
              <a:rPr lang="en-US" sz="1600" dirty="0" err="1"/>
              <a:t>LoRa</a:t>
            </a:r>
            <a:r>
              <a:rPr lang="en-US" sz="1600" dirty="0"/>
              <a:t>, </a:t>
            </a:r>
            <a:r>
              <a:rPr lang="en-US" sz="1600" dirty="0" err="1"/>
              <a:t>SigFox</a:t>
            </a:r>
            <a:r>
              <a:rPr lang="en-US" sz="1600" dirty="0"/>
              <a:t> and Narrowband </a:t>
            </a:r>
            <a:r>
              <a:rPr lang="en-US" sz="1600" dirty="0" err="1"/>
              <a:t>IoT</a:t>
            </a:r>
            <a:r>
              <a:rPr lang="en-US" sz="1600" dirty="0"/>
              <a:t>)</a:t>
            </a:r>
            <a:endParaRPr lang="en-IN" sz="1600" dirty="0"/>
          </a:p>
        </p:txBody>
      </p:sp>
      <p:sp>
        <p:nvSpPr>
          <p:cNvPr id="10" name="TextBox 9"/>
          <p:cNvSpPr txBox="1"/>
          <p:nvPr/>
        </p:nvSpPr>
        <p:spPr>
          <a:xfrm>
            <a:off x="4374403" y="1982196"/>
            <a:ext cx="3528307" cy="338554"/>
          </a:xfrm>
          <a:prstGeom prst="rect">
            <a:avLst/>
          </a:prstGeom>
          <a:noFill/>
        </p:spPr>
        <p:txBody>
          <a:bodyPr wrap="square" rtlCol="0">
            <a:spAutoFit/>
          </a:bodyPr>
          <a:lstStyle/>
          <a:p>
            <a:r>
              <a:rPr lang="en-US" sz="1600" b="1" dirty="0" smtClean="0">
                <a:ln w="0"/>
              </a:rPr>
              <a:t>INTRODUCTION TO ARDUINO UNO</a:t>
            </a:r>
            <a:endParaRPr lang="en-US" sz="1600" b="1" dirty="0">
              <a:ln w="0"/>
            </a:endParaRPr>
          </a:p>
        </p:txBody>
      </p:sp>
      <p:pic>
        <p:nvPicPr>
          <p:cNvPr id="4" name="Content Placeholder 3" descr="File:&lt;strong&gt;Arduino&lt;/strong&gt;-&lt;strong&gt;uno&lt;/strong&gt;-perspective-&lt;strong&gt;transparent&lt;/strong&gt;.pn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6510" y="1343608"/>
            <a:ext cx="3012542" cy="2651203"/>
          </a:xfrm>
          <a:prstGeom prst="rect">
            <a:avLst/>
          </a:prstGeom>
        </p:spPr>
      </p:pic>
      <p:sp>
        <p:nvSpPr>
          <p:cNvPr id="9"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SECTION-1A</a:t>
            </a:r>
            <a:endParaRPr lang="en-US" dirty="0"/>
          </a:p>
        </p:txBody>
      </p:sp>
    </p:spTree>
    <p:extLst>
      <p:ext uri="{BB962C8B-B14F-4D97-AF65-F5344CB8AC3E}">
        <p14:creationId xmlns:p14="http://schemas.microsoft.com/office/powerpoint/2010/main" val="2665860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037" y="632349"/>
            <a:ext cx="8287266" cy="710420"/>
          </a:xfrm>
        </p:spPr>
        <p:txBody>
          <a:bodyPr/>
          <a:lstStyle/>
          <a:p>
            <a:r>
              <a:rPr lang="en-US" dirty="0" smtClean="0"/>
              <a:t>OVERVIEW OF ARDUINO UNO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972" y="1548714"/>
            <a:ext cx="8287265" cy="4693304"/>
          </a:xfrm>
        </p:spPr>
      </p:pic>
      <p:sp>
        <p:nvSpPr>
          <p:cNvPr id="5"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SECTION-1A</a:t>
            </a:r>
            <a:endParaRPr lang="en-US" dirty="0"/>
          </a:p>
        </p:txBody>
      </p:sp>
    </p:spTree>
    <p:extLst>
      <p:ext uri="{BB962C8B-B14F-4D97-AF65-F5344CB8AC3E}">
        <p14:creationId xmlns:p14="http://schemas.microsoft.com/office/powerpoint/2010/main" val="1220754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4601" y="607634"/>
            <a:ext cx="9417843" cy="677468"/>
          </a:xfrm>
        </p:spPr>
        <p:txBody>
          <a:bodyPr/>
          <a:lstStyle/>
          <a:p>
            <a:r>
              <a:rPr lang="en-US" dirty="0" smtClean="0"/>
              <a:t>PIN CONFIGURATIONS OF ARDUINO UNO</a:t>
            </a:r>
            <a:endParaRPr lang="en-US" dirty="0"/>
          </a:p>
        </p:txBody>
      </p:sp>
      <p:pic>
        <p:nvPicPr>
          <p:cNvPr id="4" name="Content Placeholder 3"/>
          <p:cNvPicPr>
            <a:picLocks noGrp="1" noChangeAspect="1"/>
          </p:cNvPicPr>
          <p:nvPr>
            <p:ph idx="1"/>
          </p:nvPr>
        </p:nvPicPr>
        <p:blipFill rotWithShape="1">
          <a:blip r:embed="rId2"/>
          <a:srcRect b="10200"/>
          <a:stretch/>
        </p:blipFill>
        <p:spPr>
          <a:xfrm>
            <a:off x="2304601" y="1441970"/>
            <a:ext cx="7819703" cy="4773646"/>
          </a:xfrm>
          <a:prstGeom prst="rect">
            <a:avLst/>
          </a:prstGeom>
        </p:spPr>
      </p:pic>
      <p:sp>
        <p:nvSpPr>
          <p:cNvPr id="5"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SECTION-1A</a:t>
            </a:r>
            <a:endParaRPr lang="en-US" dirty="0"/>
          </a:p>
        </p:txBody>
      </p:sp>
    </p:spTree>
    <p:extLst>
      <p:ext uri="{BB962C8B-B14F-4D97-AF65-F5344CB8AC3E}">
        <p14:creationId xmlns:p14="http://schemas.microsoft.com/office/powerpoint/2010/main" val="1836796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3" y="624110"/>
            <a:ext cx="8915400" cy="718915"/>
          </a:xfrm>
        </p:spPr>
        <p:txBody>
          <a:bodyPr/>
          <a:lstStyle/>
          <a:p>
            <a:r>
              <a:rPr lang="en-US" dirty="0" smtClean="0"/>
              <a:t>MIND OF THE ARDUINO ( ATMEGA328P)</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89212" y="2098678"/>
            <a:ext cx="8915399" cy="3859381"/>
          </a:xfrm>
          <a:prstGeom prst="rect">
            <a:avLst/>
          </a:prstGeom>
        </p:spPr>
      </p:pic>
      <p:sp>
        <p:nvSpPr>
          <p:cNvPr id="5" name="Title 1"/>
          <p:cNvSpPr txBox="1">
            <a:spLocks/>
          </p:cNvSpPr>
          <p:nvPr/>
        </p:nvSpPr>
        <p:spPr>
          <a:xfrm>
            <a:off x="83848" y="845615"/>
            <a:ext cx="1425146" cy="500035"/>
          </a:xfrm>
          <a:prstGeom prst="rect">
            <a:avLst/>
          </a:prstGeom>
        </p:spPr>
        <p:txBody>
          <a:bodyPr vert="horz" lIns="91440" tIns="45720" rIns="91440" bIns="45720" rtlCol="0" anchor="t">
            <a:normAutofit fontScale="45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SECTION-1A</a:t>
            </a:r>
            <a:endParaRPr lang="en-US" dirty="0"/>
          </a:p>
        </p:txBody>
      </p:sp>
    </p:spTree>
    <p:extLst>
      <p:ext uri="{BB962C8B-B14F-4D97-AF65-F5344CB8AC3E}">
        <p14:creationId xmlns:p14="http://schemas.microsoft.com/office/powerpoint/2010/main" val="1857618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2153</TotalTime>
  <Words>1835</Words>
  <Application>Microsoft Office PowerPoint</Application>
  <PresentationFormat>Widescreen</PresentationFormat>
  <Paragraphs>337</Paragraphs>
  <Slides>48</Slides>
  <Notes>0</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Arial</vt:lpstr>
      <vt:lpstr>Calibri</vt:lpstr>
      <vt:lpstr>Calibri Light</vt:lpstr>
      <vt:lpstr>Century Gothic</vt:lpstr>
      <vt:lpstr>Droid Serif</vt:lpstr>
      <vt:lpstr>Oswald</vt:lpstr>
      <vt:lpstr>Times New Roman</vt:lpstr>
      <vt:lpstr>Wingdings</vt:lpstr>
      <vt:lpstr>Wingdings 3</vt:lpstr>
      <vt:lpstr>Wisp</vt:lpstr>
      <vt:lpstr>Office Theme</vt:lpstr>
      <vt:lpstr>Arduino Step by Step Getting Serious</vt:lpstr>
      <vt:lpstr>Certificate of Completion of the Course</vt:lpstr>
      <vt:lpstr>PowerPoint Presentation</vt:lpstr>
      <vt:lpstr>Course Overview</vt:lpstr>
      <vt:lpstr>Getting Familier with Development Board</vt:lpstr>
      <vt:lpstr>GETTING FAMILIER WITH DEVELOPMENT BOARD</vt:lpstr>
      <vt:lpstr>OVERVIEW OF ARDUINO UNO</vt:lpstr>
      <vt:lpstr>PIN CONFIGURATIONS OF ARDUINO UNO</vt:lpstr>
      <vt:lpstr>MIND OF THE ARDUINO ( ATMEGA328P)</vt:lpstr>
      <vt:lpstr>GETTING FAMILIER WITH DEVELOPMENT BOARD</vt:lpstr>
      <vt:lpstr>OVERVIEW OF NODEMCU </vt:lpstr>
      <vt:lpstr>OVERVIEW OF NODEMCU CONTINUES </vt:lpstr>
      <vt:lpstr>OVERVIEW OF NODEMCU CONTINUES </vt:lpstr>
      <vt:lpstr>PIN DESCRIPTION OF NODEMCU BOARD</vt:lpstr>
      <vt:lpstr>PIN DESCRIPTION OF NODEMCU BOARD CONTINUES</vt:lpstr>
      <vt:lpstr>PIN DESCRIPTION OF NODEMCU BOARD CONTINUES</vt:lpstr>
      <vt:lpstr>GETTING FAMILIER WITH DEVELOPMENT BOARD</vt:lpstr>
      <vt:lpstr>OVERVIEW OF ESP32 </vt:lpstr>
      <vt:lpstr>OVERVIEW OF ESP32 </vt:lpstr>
      <vt:lpstr>OVERVIEW OF ESP32 </vt:lpstr>
      <vt:lpstr>OVERVIEW OF ESP32 </vt:lpstr>
      <vt:lpstr>OVERVIEW OF ESP32 </vt:lpstr>
      <vt:lpstr>PIN DESCRIPTION OF ESP32-WROOM-32</vt:lpstr>
      <vt:lpstr>SOFTWARE INSTALLATIONS</vt:lpstr>
      <vt:lpstr>SOFTWARE INSTALLATIONS CONTINUES</vt:lpstr>
      <vt:lpstr>SOFTWARE INSTALLATIONS CONTINUES</vt:lpstr>
      <vt:lpstr>SENSORS, ACTUATORS, AND DISPLAYS</vt:lpstr>
      <vt:lpstr>SENSORS, ACTUATORS, AND DISPLAYS</vt:lpstr>
      <vt:lpstr>SENSORS, ACTUATORS, AND DISPLAYS</vt:lpstr>
      <vt:lpstr>Before starting the interfacing, Let’s See Where to find the codes for this topic</vt:lpstr>
      <vt:lpstr>Temperature and Humidity Sensor ( DHT22 )</vt:lpstr>
      <vt:lpstr>How to Use DHT22 Sensor module:</vt:lpstr>
      <vt:lpstr>Environmental Sensor ( BMP180 )</vt:lpstr>
      <vt:lpstr>How to Use MP180 Module?</vt:lpstr>
      <vt:lpstr>Motion Sensor and Accelerometer ( MPU6050 )</vt:lpstr>
      <vt:lpstr>How to Use MPU6050 Module?</vt:lpstr>
      <vt:lpstr>Ultrasonic Distance Sensor ( HC-SR04 )</vt:lpstr>
      <vt:lpstr>How to Use HC-SR04 Module?</vt:lpstr>
      <vt:lpstr>Passive Infrared Sensor ( PIR )</vt:lpstr>
      <vt:lpstr>How to Use PIR Module?</vt:lpstr>
      <vt:lpstr>Color Sensor Module ( TCS320 )</vt:lpstr>
      <vt:lpstr>How to Use TCS3200 Color Sensor Module?</vt:lpstr>
      <vt:lpstr>Gas Sensor Module ( MQ135 )</vt:lpstr>
      <vt:lpstr>How to Use MQ135 Gas Sensor Module?</vt:lpstr>
      <vt:lpstr>Displays And Actuators</vt:lpstr>
      <vt:lpstr>Project: Wireless Display Board with Temperature, Humidity and Smoke Measurement</vt:lpstr>
      <vt:lpstr>Project: Room Automation With Android App And Two way Switching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 A Practical Way)</dc:title>
  <dc:creator>Jervis</dc:creator>
  <cp:lastModifiedBy>Jervis</cp:lastModifiedBy>
  <cp:revision>91</cp:revision>
  <dcterms:created xsi:type="dcterms:W3CDTF">2020-09-01T14:19:02Z</dcterms:created>
  <dcterms:modified xsi:type="dcterms:W3CDTF">2021-01-12T04:37:04Z</dcterms:modified>
</cp:coreProperties>
</file>